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0"/>
  </p:notesMasterIdLst>
  <p:handoutMasterIdLst>
    <p:handoutMasterId r:id="rId51"/>
  </p:handoutMasterIdLst>
  <p:sldIdLst>
    <p:sldId id="256" r:id="rId5"/>
    <p:sldId id="303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4" r:id="rId22"/>
    <p:sldId id="305" r:id="rId23"/>
    <p:sldId id="277" r:id="rId24"/>
    <p:sldId id="278" r:id="rId25"/>
    <p:sldId id="279" r:id="rId26"/>
    <p:sldId id="309" r:id="rId27"/>
    <p:sldId id="310" r:id="rId28"/>
    <p:sldId id="280" r:id="rId29"/>
    <p:sldId id="281" r:id="rId30"/>
    <p:sldId id="282" r:id="rId31"/>
    <p:sldId id="283" r:id="rId32"/>
    <p:sldId id="302" r:id="rId33"/>
    <p:sldId id="307" r:id="rId34"/>
    <p:sldId id="306" r:id="rId35"/>
    <p:sldId id="308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ptiste Vincens" initials="BV" lastIdx="1" clrIdx="0">
    <p:extLst>
      <p:ext uri="{19B8F6BF-5375-455C-9EA6-DF929625EA0E}">
        <p15:presenceInfo xmlns:p15="http://schemas.microsoft.com/office/powerpoint/2012/main" userId="S::baptiste.vincens@epfl.ch::62d5c009-eda6-484b-aeea-875e8eeb0a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2" autoAdjust="0"/>
    <p:restoredTop sz="96296"/>
  </p:normalViewPr>
  <p:slideViewPr>
    <p:cSldViewPr snapToGrid="0" snapToObjects="1" showGuides="1">
      <p:cViewPr varScale="1">
        <p:scale>
          <a:sx n="213" d="100"/>
          <a:sy n="213" d="100"/>
        </p:scale>
        <p:origin x="192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9.wmf"/><Relationship Id="rId7" Type="http://schemas.openxmlformats.org/officeDocument/2006/relationships/image" Target="../media/image62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61.wmf"/><Relationship Id="rId11" Type="http://schemas.openxmlformats.org/officeDocument/2006/relationships/image" Target="../media/image66.wmf"/><Relationship Id="rId5" Type="http://schemas.openxmlformats.org/officeDocument/2006/relationships/image" Target="../media/image30.wmf"/><Relationship Id="rId10" Type="http://schemas.openxmlformats.org/officeDocument/2006/relationships/image" Target="../media/image65.wmf"/><Relationship Id="rId4" Type="http://schemas.openxmlformats.org/officeDocument/2006/relationships/image" Target="../media/image29.wmf"/><Relationship Id="rId9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73.wmf"/><Relationship Id="rId7" Type="http://schemas.openxmlformats.org/officeDocument/2006/relationships/image" Target="../media/image29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10" Type="http://schemas.openxmlformats.org/officeDocument/2006/relationships/image" Target="../media/image75.wmf"/><Relationship Id="rId4" Type="http://schemas.openxmlformats.org/officeDocument/2006/relationships/image" Target="../media/image7.wmf"/><Relationship Id="rId9" Type="http://schemas.openxmlformats.org/officeDocument/2006/relationships/image" Target="../media/image74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79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12" Type="http://schemas.openxmlformats.org/officeDocument/2006/relationships/image" Target="../media/image78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77.wmf"/><Relationship Id="rId5" Type="http://schemas.openxmlformats.org/officeDocument/2006/relationships/image" Target="../media/image11.wmf"/><Relationship Id="rId15" Type="http://schemas.openxmlformats.org/officeDocument/2006/relationships/image" Target="../media/image81.wmf"/><Relationship Id="rId10" Type="http://schemas.openxmlformats.org/officeDocument/2006/relationships/image" Target="../media/image76.wmf"/><Relationship Id="rId4" Type="http://schemas.openxmlformats.org/officeDocument/2006/relationships/image" Target="../media/image10.wmf"/><Relationship Id="rId9" Type="http://schemas.openxmlformats.org/officeDocument/2006/relationships/image" Target="../media/image71.wmf"/><Relationship Id="rId14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7" Type="http://schemas.openxmlformats.org/officeDocument/2006/relationships/image" Target="../media/image30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29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26.02.2023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26/02/2023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456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860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9853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547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290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229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422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496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151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480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657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417470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X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E760-DFAB-2F4E-9B96-2304C2FBDE21}"/>
              </a:ext>
            </a:extLst>
          </p:cNvPr>
          <p:cNvSpPr txBox="1"/>
          <p:nvPr userDrawn="1"/>
        </p:nvSpPr>
        <p:spPr>
          <a:xfrm>
            <a:off x="1843198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Statique </a:t>
            </a:r>
            <a:r>
              <a:rPr lang="fr-FR" sz="3200" b="1" i="0" kern="1000" spc="-70" baseline="0" dirty="0" err="1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booklet</a:t>
            </a:r>
            <a:endParaRPr lang="fr-FR" sz="3200" b="1" i="0" kern="1000" spc="-70" baseline="0" dirty="0">
              <a:solidFill>
                <a:schemeClr val="tx1"/>
              </a:solidFill>
              <a:latin typeface="Franklin Gothic Demi Cond" panose="020B07060304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C25AEE-3576-43D2-A053-93E3ED81B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21" t="8246" r="6807" b="3630"/>
          <a:stretch/>
        </p:blipFill>
        <p:spPr>
          <a:xfrm>
            <a:off x="904875" y="120899"/>
            <a:ext cx="822886" cy="1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0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86" r:id="rId7"/>
    <p:sldLayoutId id="2147483674" r:id="rId8"/>
    <p:sldLayoutId id="2147483675" r:id="rId9"/>
    <p:sldLayoutId id="2147483682" r:id="rId10"/>
    <p:sldLayoutId id="2147483676" r:id="rId11"/>
    <p:sldLayoutId id="2147483664" r:id="rId12"/>
    <p:sldLayoutId id="2147483666" r:id="rId13"/>
    <p:sldLayoutId id="2147483677" r:id="rId14"/>
    <p:sldLayoutId id="2147483678" r:id="rId15"/>
    <p:sldLayoutId id="2147483679" r:id="rId16"/>
    <p:sldLayoutId id="2147483667" r:id="rId17"/>
    <p:sldLayoutId id="2147483685" r:id="rId1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24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6.png"/><Relationship Id="rId3" Type="http://schemas.openxmlformats.org/officeDocument/2006/relationships/image" Target="../media/image24.jpg"/><Relationship Id="rId7" Type="http://schemas.openxmlformats.org/officeDocument/2006/relationships/oleObject" Target="../embeddings/oleObject150.bin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60.bin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260.png"/><Relationship Id="rId10" Type="http://schemas.openxmlformats.org/officeDocument/2006/relationships/image" Target="../media/image23.wmf"/><Relationship Id="rId4" Type="http://schemas.openxmlformats.org/officeDocument/2006/relationships/image" Target="../media/image25.jp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30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9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7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3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28.bin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30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29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51.wmf"/><Relationship Id="rId18" Type="http://schemas.openxmlformats.org/officeDocument/2006/relationships/image" Target="../media/image53.wmf"/><Relationship Id="rId3" Type="http://schemas.openxmlformats.org/officeDocument/2006/relationships/image" Target="../media/image56.png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40.bin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42.bin"/><Relationship Id="rId20" Type="http://schemas.openxmlformats.org/officeDocument/2006/relationships/image" Target="../media/image54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0.wmf"/><Relationship Id="rId5" Type="http://schemas.openxmlformats.org/officeDocument/2006/relationships/image" Target="../media/image31.wmf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39.bin"/><Relationship Id="rId19" Type="http://schemas.openxmlformats.org/officeDocument/2006/relationships/oleObject" Target="../embeddings/oleObject44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4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commons.wikimedia.org/wiki/File:Man-scratching-head.gi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45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60.jpg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4.jpg"/><Relationship Id="rId11" Type="http://schemas.openxmlformats.org/officeDocument/2006/relationships/image" Target="../media/image63.png"/><Relationship Id="rId5" Type="http://schemas.openxmlformats.org/officeDocument/2006/relationships/image" Target="../media/image61.png"/><Relationship Id="rId10" Type="http://schemas.openxmlformats.org/officeDocument/2006/relationships/oleObject" Target="../embeddings/oleObject48.bin"/><Relationship Id="rId4" Type="http://schemas.openxmlformats.org/officeDocument/2006/relationships/image" Target="../media/image26.png"/><Relationship Id="rId9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49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30.w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2.wmf"/><Relationship Id="rId20" Type="http://schemas.openxmlformats.org/officeDocument/2006/relationships/image" Target="../media/image64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3.bin"/><Relationship Id="rId24" Type="http://schemas.openxmlformats.org/officeDocument/2006/relationships/image" Target="../media/image66.wmf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23" Type="http://schemas.openxmlformats.org/officeDocument/2006/relationships/oleObject" Target="../embeddings/oleObject59.bin"/><Relationship Id="rId10" Type="http://schemas.openxmlformats.org/officeDocument/2006/relationships/image" Target="../media/image29.w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7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61.wmf"/><Relationship Id="rId22" Type="http://schemas.openxmlformats.org/officeDocument/2006/relationships/image" Target="../media/image65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72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71.bin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72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77.bin"/><Relationship Id="rId18" Type="http://schemas.openxmlformats.org/officeDocument/2006/relationships/image" Target="../media/image30.wmf"/><Relationship Id="rId3" Type="http://schemas.openxmlformats.org/officeDocument/2006/relationships/oleObject" Target="../embeddings/oleObject72.bin"/><Relationship Id="rId21" Type="http://schemas.openxmlformats.org/officeDocument/2006/relationships/oleObject" Target="../embeddings/oleObject81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79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9.wmf"/><Relationship Id="rId20" Type="http://schemas.openxmlformats.org/officeDocument/2006/relationships/image" Target="../media/image74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5" Type="http://schemas.openxmlformats.org/officeDocument/2006/relationships/oleObject" Target="../embeddings/oleObject78.bin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80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9.wmf"/><Relationship Id="rId22" Type="http://schemas.openxmlformats.org/officeDocument/2006/relationships/image" Target="../media/image75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87.bin"/><Relationship Id="rId18" Type="http://schemas.openxmlformats.org/officeDocument/2006/relationships/image" Target="../media/image70.wmf"/><Relationship Id="rId26" Type="http://schemas.openxmlformats.org/officeDocument/2006/relationships/image" Target="../media/image78.wmf"/><Relationship Id="rId3" Type="http://schemas.openxmlformats.org/officeDocument/2006/relationships/oleObject" Target="../embeddings/oleObject82.bin"/><Relationship Id="rId21" Type="http://schemas.openxmlformats.org/officeDocument/2006/relationships/oleObject" Target="../embeddings/oleObject91.bin"/><Relationship Id="rId7" Type="http://schemas.openxmlformats.org/officeDocument/2006/relationships/oleObject" Target="../embeddings/oleObject84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89.bin"/><Relationship Id="rId25" Type="http://schemas.openxmlformats.org/officeDocument/2006/relationships/oleObject" Target="../embeddings/oleObject93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3.wmf"/><Relationship Id="rId20" Type="http://schemas.openxmlformats.org/officeDocument/2006/relationships/image" Target="../media/image71.wmf"/><Relationship Id="rId29" Type="http://schemas.openxmlformats.org/officeDocument/2006/relationships/oleObject" Target="../embeddings/oleObject95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86.bin"/><Relationship Id="rId24" Type="http://schemas.openxmlformats.org/officeDocument/2006/relationships/image" Target="../media/image77.wmf"/><Relationship Id="rId32" Type="http://schemas.openxmlformats.org/officeDocument/2006/relationships/image" Target="../media/image81.wmf"/><Relationship Id="rId5" Type="http://schemas.openxmlformats.org/officeDocument/2006/relationships/oleObject" Target="../embeddings/oleObject83.bin"/><Relationship Id="rId15" Type="http://schemas.openxmlformats.org/officeDocument/2006/relationships/oleObject" Target="../embeddings/oleObject88.bin"/><Relationship Id="rId23" Type="http://schemas.openxmlformats.org/officeDocument/2006/relationships/oleObject" Target="../embeddings/oleObject92.bin"/><Relationship Id="rId28" Type="http://schemas.openxmlformats.org/officeDocument/2006/relationships/image" Target="../media/image79.wmf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90.bin"/><Relationship Id="rId31" Type="http://schemas.openxmlformats.org/officeDocument/2006/relationships/oleObject" Target="../embeddings/oleObject96.bin"/><Relationship Id="rId4" Type="http://schemas.openxmlformats.org/officeDocument/2006/relationships/image" Target="../media/image7.wmf"/><Relationship Id="rId9" Type="http://schemas.openxmlformats.org/officeDocument/2006/relationships/oleObject" Target="../embeddings/oleObject85.bin"/><Relationship Id="rId14" Type="http://schemas.openxmlformats.org/officeDocument/2006/relationships/image" Target="../media/image12.wmf"/><Relationship Id="rId22" Type="http://schemas.openxmlformats.org/officeDocument/2006/relationships/image" Target="../media/image76.wmf"/><Relationship Id="rId27" Type="http://schemas.openxmlformats.org/officeDocument/2006/relationships/oleObject" Target="../embeddings/oleObject94.bin"/><Relationship Id="rId30" Type="http://schemas.openxmlformats.org/officeDocument/2006/relationships/image" Target="../media/image80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8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Réduction et équilibre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352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3F3FF-1C94-D741-ABA0-8EF9F424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9817-F813-2946-8DD6-80F728A8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18C8F-8026-2445-9E5A-6E84C7A4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2BDD3-9701-BD4D-90F5-E8FBCF528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762" y="673734"/>
            <a:ext cx="5958135" cy="7982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sz="1400" dirty="0"/>
              <a:t>Remplacer les charges par deux forces concentrées statiquement équivalentes (infinité de solutions)</a:t>
            </a:r>
          </a:p>
          <a:p>
            <a:pPr marL="342900" indent="-342900">
              <a:buFont typeface="+mj-lt"/>
              <a:buAutoNum type="arabicPeriod"/>
            </a:pPr>
            <a:r>
              <a:rPr lang="fr-CH" sz="1400" dirty="0"/>
              <a:t>Calculer les éléments de réduction au point O (solution unique)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47A99F8-538E-8C4B-B210-9FA62DD37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16653"/>
              </p:ext>
            </p:extLst>
          </p:nvPr>
        </p:nvGraphicFramePr>
        <p:xfrm>
          <a:off x="1111348" y="1563688"/>
          <a:ext cx="6921303" cy="3341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7101">
                  <a:extLst>
                    <a:ext uri="{9D8B030D-6E8A-4147-A177-3AD203B41FA5}">
                      <a16:colId xmlns:a16="http://schemas.microsoft.com/office/drawing/2014/main" val="455241511"/>
                    </a:ext>
                  </a:extLst>
                </a:gridCol>
                <a:gridCol w="2307101">
                  <a:extLst>
                    <a:ext uri="{9D8B030D-6E8A-4147-A177-3AD203B41FA5}">
                      <a16:colId xmlns:a16="http://schemas.microsoft.com/office/drawing/2014/main" val="557578090"/>
                    </a:ext>
                  </a:extLst>
                </a:gridCol>
                <a:gridCol w="2307101">
                  <a:extLst>
                    <a:ext uri="{9D8B030D-6E8A-4147-A177-3AD203B41FA5}">
                      <a16:colId xmlns:a16="http://schemas.microsoft.com/office/drawing/2014/main" val="1823109791"/>
                    </a:ext>
                  </a:extLst>
                </a:gridCol>
              </a:tblGrid>
              <a:tr h="3341052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591830"/>
                  </a:ext>
                </a:extLst>
              </a:tr>
            </a:tbl>
          </a:graphicData>
        </a:graphic>
      </p:graphicFrame>
      <p:grpSp>
        <p:nvGrpSpPr>
          <p:cNvPr id="75" name="Group 74">
            <a:extLst>
              <a:ext uri="{FF2B5EF4-FFF2-40B4-BE49-F238E27FC236}">
                <a16:creationId xmlns:a16="http://schemas.microsoft.com/office/drawing/2014/main" id="{D61A721B-F2FE-2F42-A8CC-D358121DF456}"/>
              </a:ext>
            </a:extLst>
          </p:cNvPr>
          <p:cNvGrpSpPr/>
          <p:nvPr/>
        </p:nvGrpSpPr>
        <p:grpSpPr>
          <a:xfrm>
            <a:off x="3765129" y="1695249"/>
            <a:ext cx="1591444" cy="1237545"/>
            <a:chOff x="3516050" y="2254194"/>
            <a:chExt cx="2073774" cy="161261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5665FE8-77A0-B44A-B44D-5151D648C7D4}"/>
                </a:ext>
              </a:extLst>
            </p:cNvPr>
            <p:cNvSpPr/>
            <p:nvPr/>
          </p:nvSpPr>
          <p:spPr>
            <a:xfrm>
              <a:off x="3864121" y="2700147"/>
              <a:ext cx="1415757" cy="718900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18DBA7C4-8203-314C-AF0F-88C348B29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120" y="2259832"/>
              <a:ext cx="1463745" cy="477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A165A603-5804-8343-9834-7C7318E84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816133" y="3388869"/>
              <a:ext cx="1463745" cy="477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A7A6E53-84CD-8A48-B19D-0CF5956E6023}"/>
                </a:ext>
              </a:extLst>
            </p:cNvPr>
            <p:cNvSpPr txBox="1"/>
            <p:nvPr/>
          </p:nvSpPr>
          <p:spPr>
            <a:xfrm>
              <a:off x="5289742" y="225419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3C05C67-3EE8-3F4D-831E-667C556B9473}"/>
                </a:ext>
              </a:extLst>
            </p:cNvPr>
            <p:cNvSpPr txBox="1"/>
            <p:nvPr/>
          </p:nvSpPr>
          <p:spPr>
            <a:xfrm>
              <a:off x="3516050" y="344140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008C06-191D-CA4A-A780-0A8FAA79AF95}"/>
                </a:ext>
              </a:extLst>
            </p:cNvPr>
            <p:cNvSpPr txBox="1"/>
            <p:nvPr/>
          </p:nvSpPr>
          <p:spPr>
            <a:xfrm>
              <a:off x="4991683" y="287327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A0490E-D8B5-B44D-B4C4-C5EE7A32DC1F}"/>
                </a:ext>
              </a:extLst>
            </p:cNvPr>
            <p:cNvSpPr txBox="1"/>
            <p:nvPr/>
          </p:nvSpPr>
          <p:spPr>
            <a:xfrm>
              <a:off x="4380217" y="3096349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2a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8618976-FF16-1340-895A-352F17A4DF9D}"/>
              </a:ext>
            </a:extLst>
          </p:cNvPr>
          <p:cNvGrpSpPr/>
          <p:nvPr/>
        </p:nvGrpSpPr>
        <p:grpSpPr>
          <a:xfrm>
            <a:off x="6123197" y="1670669"/>
            <a:ext cx="1647351" cy="919551"/>
            <a:chOff x="6432158" y="2230264"/>
            <a:chExt cx="2146625" cy="119824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18DD37F-62D0-654C-A4D7-CD0583378A32}"/>
                </a:ext>
              </a:extLst>
            </p:cNvPr>
            <p:cNvSpPr/>
            <p:nvPr/>
          </p:nvSpPr>
          <p:spPr>
            <a:xfrm>
              <a:off x="6732240" y="2709611"/>
              <a:ext cx="1415757" cy="718899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47504C5-8BEA-0144-8AFE-0EF69D3F8BB4}"/>
                </a:ext>
              </a:extLst>
            </p:cNvPr>
            <p:cNvSpPr txBox="1"/>
            <p:nvPr/>
          </p:nvSpPr>
          <p:spPr>
            <a:xfrm>
              <a:off x="7859849" y="2855315"/>
              <a:ext cx="26161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9ADAB0-A96A-0142-AE12-10B4A5FE1246}"/>
                </a:ext>
              </a:extLst>
            </p:cNvPr>
            <p:cNvSpPr txBox="1"/>
            <p:nvPr/>
          </p:nvSpPr>
          <p:spPr>
            <a:xfrm>
              <a:off x="7266762" y="311328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2a</a:t>
              </a:r>
            </a:p>
          </p:txBody>
        </p:sp>
        <p:pic>
          <p:nvPicPr>
            <p:cNvPr id="87" name="Picture 3">
              <a:extLst>
                <a:ext uri="{FF2B5EF4-FFF2-40B4-BE49-F238E27FC236}">
                  <a16:creationId xmlns:a16="http://schemas.microsoft.com/office/drawing/2014/main" id="{DAFBBB79-FE31-CB41-976F-2CA84A7D0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534" y="2230264"/>
              <a:ext cx="1508165" cy="497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7BD9012-A8DD-664D-A91E-A3399AAA33E2}"/>
                </a:ext>
              </a:extLst>
            </p:cNvPr>
            <p:cNvSpPr txBox="1"/>
            <p:nvPr/>
          </p:nvSpPr>
          <p:spPr>
            <a:xfrm>
              <a:off x="6432158" y="241916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AFC44BE-D56D-1245-BFFA-81B14880B6BA}"/>
                </a:ext>
              </a:extLst>
            </p:cNvPr>
            <p:cNvSpPr txBox="1"/>
            <p:nvPr/>
          </p:nvSpPr>
          <p:spPr>
            <a:xfrm>
              <a:off x="8163285" y="231310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2q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101127-A76F-C949-A8F7-74995B0CB61A}"/>
              </a:ext>
            </a:extLst>
          </p:cNvPr>
          <p:cNvGrpSpPr/>
          <p:nvPr/>
        </p:nvGrpSpPr>
        <p:grpSpPr>
          <a:xfrm>
            <a:off x="1255923" y="1690959"/>
            <a:ext cx="1898989" cy="1213691"/>
            <a:chOff x="1461717" y="2380688"/>
            <a:chExt cx="2157113" cy="137866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163C64-3FE3-3B41-8584-EAEFC09A2C74}"/>
                </a:ext>
              </a:extLst>
            </p:cNvPr>
            <p:cNvSpPr/>
            <p:nvPr/>
          </p:nvSpPr>
          <p:spPr>
            <a:xfrm>
              <a:off x="1932421" y="2746587"/>
              <a:ext cx="1234153" cy="626684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BDA676-D3A9-9944-981F-264534354187}"/>
                </a:ext>
              </a:extLst>
            </p:cNvPr>
            <p:cNvSpPr txBox="1"/>
            <p:nvPr/>
          </p:nvSpPr>
          <p:spPr>
            <a:xfrm>
              <a:off x="1903825" y="3515377"/>
              <a:ext cx="332857" cy="24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a/2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E55E589-0D56-6549-9639-6A9BB2A44084}"/>
                </a:ext>
              </a:extLst>
            </p:cNvPr>
            <p:cNvCxnSpPr>
              <a:cxnSpLocks/>
            </p:cNvCxnSpPr>
            <p:nvPr/>
          </p:nvCxnSpPr>
          <p:spPr>
            <a:xfrm>
              <a:off x="1461717" y="3059928"/>
              <a:ext cx="49137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455FA53-386A-EB42-B0BB-F69764E07458}"/>
                </a:ext>
              </a:extLst>
            </p:cNvPr>
            <p:cNvSpPr txBox="1"/>
            <p:nvPr/>
          </p:nvSpPr>
          <p:spPr>
            <a:xfrm>
              <a:off x="1626116" y="3316662"/>
              <a:ext cx="306306" cy="32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F961C3A-53EB-B048-B060-E59EC569AB3B}"/>
                </a:ext>
              </a:extLst>
            </p:cNvPr>
            <p:cNvCxnSpPr/>
            <p:nvPr/>
          </p:nvCxnSpPr>
          <p:spPr>
            <a:xfrm flipH="1">
              <a:off x="2247646" y="2432765"/>
              <a:ext cx="5508" cy="3138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6C7773F-934D-9349-AC58-C3646E6B50F3}"/>
                </a:ext>
              </a:extLst>
            </p:cNvPr>
            <p:cNvCxnSpPr/>
            <p:nvPr/>
          </p:nvCxnSpPr>
          <p:spPr>
            <a:xfrm flipH="1">
              <a:off x="2842214" y="2432338"/>
              <a:ext cx="5508" cy="3138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73E904-ACEA-4F49-8D9A-41D92C4F75B1}"/>
                </a:ext>
              </a:extLst>
            </p:cNvPr>
            <p:cNvSpPr txBox="1"/>
            <p:nvPr/>
          </p:nvSpPr>
          <p:spPr>
            <a:xfrm>
              <a:off x="1532064" y="2738672"/>
              <a:ext cx="295126" cy="32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9F041FC-E860-BA44-BFCE-BD9B9F3108EA}"/>
                </a:ext>
              </a:extLst>
            </p:cNvPr>
            <p:cNvSpPr/>
            <p:nvPr/>
          </p:nvSpPr>
          <p:spPr>
            <a:xfrm>
              <a:off x="1894187" y="3327382"/>
              <a:ext cx="76468" cy="917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A2FA879-FBB3-2446-A772-6D33FD51F375}"/>
                </a:ext>
              </a:extLst>
            </p:cNvPr>
            <p:cNvCxnSpPr/>
            <p:nvPr/>
          </p:nvCxnSpPr>
          <p:spPr>
            <a:xfrm>
              <a:off x="1932421" y="3556876"/>
              <a:ext cx="123415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39D1821-598C-1C4D-AF3F-227CD8732C69}"/>
                </a:ext>
              </a:extLst>
            </p:cNvPr>
            <p:cNvCxnSpPr/>
            <p:nvPr/>
          </p:nvCxnSpPr>
          <p:spPr>
            <a:xfrm>
              <a:off x="1932421" y="355687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AFAA2E8-29E2-9C47-816A-D4A744CAB28B}"/>
                </a:ext>
              </a:extLst>
            </p:cNvPr>
            <p:cNvCxnSpPr/>
            <p:nvPr/>
          </p:nvCxnSpPr>
          <p:spPr>
            <a:xfrm>
              <a:off x="2223142" y="3475133"/>
              <a:ext cx="0" cy="16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B102B10-CB8E-5445-9916-AE00167A326E}"/>
                </a:ext>
              </a:extLst>
            </p:cNvPr>
            <p:cNvCxnSpPr/>
            <p:nvPr/>
          </p:nvCxnSpPr>
          <p:spPr>
            <a:xfrm>
              <a:off x="1932421" y="3475979"/>
              <a:ext cx="0" cy="16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B25249A-A0E3-6D49-801C-1B236871BCD7}"/>
                </a:ext>
              </a:extLst>
            </p:cNvPr>
            <p:cNvCxnSpPr/>
            <p:nvPr/>
          </p:nvCxnSpPr>
          <p:spPr>
            <a:xfrm>
              <a:off x="2842214" y="3476387"/>
              <a:ext cx="0" cy="16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0177F11-58E7-6B43-933F-13A1AF720EAB}"/>
                </a:ext>
              </a:extLst>
            </p:cNvPr>
            <p:cNvCxnSpPr/>
            <p:nvPr/>
          </p:nvCxnSpPr>
          <p:spPr>
            <a:xfrm>
              <a:off x="3166573" y="3476387"/>
              <a:ext cx="0" cy="16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660F2E-CB8C-984F-9864-601C46A54A0D}"/>
                </a:ext>
              </a:extLst>
            </p:cNvPr>
            <p:cNvSpPr txBox="1"/>
            <p:nvPr/>
          </p:nvSpPr>
          <p:spPr>
            <a:xfrm>
              <a:off x="2847722" y="3515845"/>
              <a:ext cx="332857" cy="24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a/2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72D4CD2-7FF9-4A4F-8306-B1CF62F485BE}"/>
                </a:ext>
              </a:extLst>
            </p:cNvPr>
            <p:cNvSpPr txBox="1"/>
            <p:nvPr/>
          </p:nvSpPr>
          <p:spPr>
            <a:xfrm>
              <a:off x="2432649" y="3517885"/>
              <a:ext cx="228052" cy="241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7FD5C37-0DA6-FA45-8ABC-9B312F9A78EA}"/>
                </a:ext>
              </a:extLst>
            </p:cNvPr>
            <p:cNvCxnSpPr/>
            <p:nvPr/>
          </p:nvCxnSpPr>
          <p:spPr>
            <a:xfrm>
              <a:off x="3248675" y="2747986"/>
              <a:ext cx="0" cy="6252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BEA88C6-8C67-4F45-AAB1-5488078BE08C}"/>
                </a:ext>
              </a:extLst>
            </p:cNvPr>
            <p:cNvCxnSpPr/>
            <p:nvPr/>
          </p:nvCxnSpPr>
          <p:spPr>
            <a:xfrm>
              <a:off x="3180579" y="2749052"/>
              <a:ext cx="1569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EEA2EB0-B3AD-B241-972E-A07CEC63B77E}"/>
                </a:ext>
              </a:extLst>
            </p:cNvPr>
            <p:cNvCxnSpPr/>
            <p:nvPr/>
          </p:nvCxnSpPr>
          <p:spPr>
            <a:xfrm>
              <a:off x="3180579" y="3059928"/>
              <a:ext cx="1569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11B13F-AA51-3B49-87BB-D671B49CDF9D}"/>
                </a:ext>
              </a:extLst>
            </p:cNvPr>
            <p:cNvCxnSpPr/>
            <p:nvPr/>
          </p:nvCxnSpPr>
          <p:spPr>
            <a:xfrm>
              <a:off x="3180579" y="3373270"/>
              <a:ext cx="1569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3B1C06-9234-D442-9D00-6BD60ED5D619}"/>
                </a:ext>
              </a:extLst>
            </p:cNvPr>
            <p:cNvSpPr txBox="1"/>
            <p:nvPr/>
          </p:nvSpPr>
          <p:spPr>
            <a:xfrm>
              <a:off x="1715073" y="2380688"/>
              <a:ext cx="440455" cy="32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P/2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6C8E626-D64E-9F4A-992B-81BDB993E5A3}"/>
                </a:ext>
              </a:extLst>
            </p:cNvPr>
            <p:cNvSpPr txBox="1"/>
            <p:nvPr/>
          </p:nvSpPr>
          <p:spPr>
            <a:xfrm>
              <a:off x="2905361" y="2392912"/>
              <a:ext cx="440455" cy="32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P/2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97A370C-FEDF-EF43-8593-AFD221F22647}"/>
                </a:ext>
              </a:extLst>
            </p:cNvPr>
            <p:cNvSpPr txBox="1"/>
            <p:nvPr/>
          </p:nvSpPr>
          <p:spPr>
            <a:xfrm>
              <a:off x="3236994" y="2746144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a/2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32D654B-C8A2-1E44-AC30-AF46EC04951B}"/>
                </a:ext>
              </a:extLst>
            </p:cNvPr>
            <p:cNvSpPr txBox="1"/>
            <p:nvPr/>
          </p:nvSpPr>
          <p:spPr>
            <a:xfrm>
              <a:off x="3234632" y="3069154"/>
              <a:ext cx="381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1200" b="1" i="1" dirty="0">
                  <a:latin typeface="Times New Roman" pitchFamily="18" charset="0"/>
                  <a:cs typeface="Times New Roman" pitchFamily="18" charset="0"/>
                </a:rPr>
                <a:t>a/2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DF7EE6-A59F-DC46-9A24-EAC1FEB15C3A}"/>
              </a:ext>
            </a:extLst>
          </p:cNvPr>
          <p:cNvGrpSpPr/>
          <p:nvPr/>
        </p:nvGrpSpPr>
        <p:grpSpPr>
          <a:xfrm>
            <a:off x="1400649" y="4096890"/>
            <a:ext cx="1356124" cy="785290"/>
            <a:chOff x="1553050" y="2165474"/>
            <a:chExt cx="1356124" cy="7852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34A690A-30B2-8D4A-8029-70BFB3EED875}"/>
                </a:ext>
              </a:extLst>
            </p:cNvPr>
            <p:cNvSpPr/>
            <p:nvPr/>
          </p:nvSpPr>
          <p:spPr>
            <a:xfrm>
              <a:off x="1822702" y="2165474"/>
              <a:ext cx="1086472" cy="551694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30DEB1-5EF5-054F-8897-776E908261EC}"/>
                </a:ext>
              </a:extLst>
            </p:cNvPr>
            <p:cNvSpPr txBox="1"/>
            <p:nvPr/>
          </p:nvSpPr>
          <p:spPr>
            <a:xfrm>
              <a:off x="1553050" y="2667333"/>
              <a:ext cx="269653" cy="283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E40F015-1A92-8849-B524-875810191EE4}"/>
                </a:ext>
              </a:extLst>
            </p:cNvPr>
            <p:cNvSpPr/>
            <p:nvPr/>
          </p:nvSpPr>
          <p:spPr>
            <a:xfrm>
              <a:off x="1789043" y="2676770"/>
              <a:ext cx="67318" cy="807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171C8C4-0294-C44D-86CB-5554B46E59D8}"/>
              </a:ext>
            </a:extLst>
          </p:cNvPr>
          <p:cNvSpPr/>
          <p:nvPr/>
        </p:nvSpPr>
        <p:spPr>
          <a:xfrm>
            <a:off x="1682631" y="3185201"/>
            <a:ext cx="1086472" cy="551694"/>
          </a:xfrm>
          <a:prstGeom prst="rect">
            <a:avLst/>
          </a:prstGeom>
          <a:solidFill>
            <a:srgbClr val="007480">
              <a:alpha val="40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FAC5079-F4B7-D941-B62E-98E4E846DBFD}"/>
              </a:ext>
            </a:extLst>
          </p:cNvPr>
          <p:cNvGrpSpPr/>
          <p:nvPr/>
        </p:nvGrpSpPr>
        <p:grpSpPr>
          <a:xfrm>
            <a:off x="3758113" y="4096890"/>
            <a:ext cx="1356124" cy="785290"/>
            <a:chOff x="1553050" y="2165474"/>
            <a:chExt cx="1356124" cy="7852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4ED558D-3B1E-7648-A41A-1D395DDF5160}"/>
                </a:ext>
              </a:extLst>
            </p:cNvPr>
            <p:cNvSpPr/>
            <p:nvPr/>
          </p:nvSpPr>
          <p:spPr>
            <a:xfrm>
              <a:off x="1822702" y="2165474"/>
              <a:ext cx="1086472" cy="551694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E52ED0D-415E-1044-B934-DF85ED09585D}"/>
                </a:ext>
              </a:extLst>
            </p:cNvPr>
            <p:cNvSpPr txBox="1"/>
            <p:nvPr/>
          </p:nvSpPr>
          <p:spPr>
            <a:xfrm>
              <a:off x="1553050" y="2667333"/>
              <a:ext cx="269653" cy="283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7188278-EB09-B247-9CF6-2F8CF9E9F242}"/>
                </a:ext>
              </a:extLst>
            </p:cNvPr>
            <p:cNvSpPr/>
            <p:nvPr/>
          </p:nvSpPr>
          <p:spPr>
            <a:xfrm>
              <a:off x="1789043" y="2676770"/>
              <a:ext cx="67318" cy="807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20682F-441B-6545-92A0-CC0E898F8A1F}"/>
              </a:ext>
            </a:extLst>
          </p:cNvPr>
          <p:cNvSpPr/>
          <p:nvPr/>
        </p:nvSpPr>
        <p:spPr>
          <a:xfrm>
            <a:off x="4040095" y="3185201"/>
            <a:ext cx="1086472" cy="551694"/>
          </a:xfrm>
          <a:prstGeom prst="rect">
            <a:avLst/>
          </a:prstGeom>
          <a:solidFill>
            <a:srgbClr val="007480">
              <a:alpha val="40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2C1486E-5E9B-6D4C-8083-2CA63C5F9EE9}"/>
              </a:ext>
            </a:extLst>
          </p:cNvPr>
          <p:cNvGrpSpPr/>
          <p:nvPr/>
        </p:nvGrpSpPr>
        <p:grpSpPr>
          <a:xfrm>
            <a:off x="6069898" y="4096890"/>
            <a:ext cx="1356124" cy="785290"/>
            <a:chOff x="1553050" y="2165474"/>
            <a:chExt cx="1356124" cy="785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DED2BB8-01FB-2F48-956E-6D3AA675DC85}"/>
                </a:ext>
              </a:extLst>
            </p:cNvPr>
            <p:cNvSpPr/>
            <p:nvPr/>
          </p:nvSpPr>
          <p:spPr>
            <a:xfrm>
              <a:off x="1822702" y="2165474"/>
              <a:ext cx="1086472" cy="551694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2868B78-1F08-FB47-88EA-BB0CA68DF320}"/>
                </a:ext>
              </a:extLst>
            </p:cNvPr>
            <p:cNvSpPr txBox="1"/>
            <p:nvPr/>
          </p:nvSpPr>
          <p:spPr>
            <a:xfrm>
              <a:off x="1553050" y="2667333"/>
              <a:ext cx="269653" cy="283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O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C311073-CEF6-C340-9478-900F38E4BBAC}"/>
                </a:ext>
              </a:extLst>
            </p:cNvPr>
            <p:cNvSpPr/>
            <p:nvPr/>
          </p:nvSpPr>
          <p:spPr>
            <a:xfrm>
              <a:off x="1789043" y="2676770"/>
              <a:ext cx="67318" cy="807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91786A5-6A89-4B44-B886-CD6A24D2585C}"/>
              </a:ext>
            </a:extLst>
          </p:cNvPr>
          <p:cNvSpPr/>
          <p:nvPr/>
        </p:nvSpPr>
        <p:spPr>
          <a:xfrm>
            <a:off x="6351880" y="3185201"/>
            <a:ext cx="1086472" cy="551694"/>
          </a:xfrm>
          <a:prstGeom prst="rect">
            <a:avLst/>
          </a:prstGeom>
          <a:solidFill>
            <a:srgbClr val="007480">
              <a:alpha val="40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212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8BC681-5A0E-C542-8FD7-6FB5D32B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Equilibre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E7764-B655-7C4C-B57B-E4544998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75E8-3A6B-6447-B2AE-D5BBED38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EB07B-2F0B-3341-B2A5-BC6AA8AA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00E35B6D-BBB6-5E46-80B2-ABBD9EAF2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82029"/>
            <a:ext cx="7726363" cy="338677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fr-FR" dirty="0"/>
              <a:t>Table des matières: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Principe de l’action et de la réaction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Principe du corps isolé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Equations d’équilibre dans l’espace et dans le plan</a:t>
            </a:r>
            <a:endParaRPr lang="fr-FR" i="1" dirty="0"/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Formes principales des équations d’équilibre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CH" dirty="0"/>
              <a:t>Démarche pour formuler les équations d’équilibre d’un solide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CH" dirty="0"/>
              <a:t>Formes équivalentes des équations d‘équilibre</a:t>
            </a:r>
          </a:p>
          <a:p>
            <a:pPr marL="685800" lvl="1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fr-CH" dirty="0"/>
              <a:t>Exemples (cas plan)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3053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398532-27B8-A643-80BF-6DF8AF2104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04875" y="1393048"/>
                <a:ext cx="4259955" cy="3895185"/>
              </a:xfrm>
            </p:spPr>
            <p:txBody>
              <a:bodyPr/>
              <a:lstStyle/>
              <a:p>
                <a:r>
                  <a:rPr lang="fr-CH" dirty="0"/>
                  <a:t>Un solide qui exerce une action sur un autre solide reçoit de celui-ci une réaction qui a la même grandeur, la même ligne d’action mais un sens opposé à l’action.</a:t>
                </a:r>
              </a:p>
              <a:p>
                <a:pPr lvl="1"/>
                <a:r>
                  <a:rPr lang="fr-CH" dirty="0"/>
                  <a:t>Ce principe s’applique tant aux forces qu’aux moments.</a:t>
                </a:r>
              </a:p>
              <a:p>
                <a:pPr lvl="1"/>
                <a:endParaRPr lang="fr-CH" dirty="0"/>
              </a:p>
              <a:p>
                <a:r>
                  <a:rPr lang="fr-CH" b="1" dirty="0"/>
                  <a:t>Action et réaction sont égales, ont la même ligne d’action et sont directement opposées: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CH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fr-CH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398532-27B8-A643-80BF-6DF8AF2104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04875" y="1393048"/>
                <a:ext cx="4259955" cy="3895185"/>
              </a:xfrm>
              <a:blipFill>
                <a:blip r:embed="rId3"/>
                <a:stretch>
                  <a:fillRect t="-1623" r="-5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878744-401A-094E-974C-137682F8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l’action et de la réaction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BE2F9-EC79-1C4E-AB1B-465976A8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96E3-025D-884A-B25C-BE6688D5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D25B9-0E3B-E645-8594-C42A4FEB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8B1F0D-F65B-2D48-AE88-1741AE7499E9}"/>
              </a:ext>
            </a:extLst>
          </p:cNvPr>
          <p:cNvGrpSpPr/>
          <p:nvPr/>
        </p:nvGrpSpPr>
        <p:grpSpPr>
          <a:xfrm>
            <a:off x="5663700" y="1778290"/>
            <a:ext cx="3223919" cy="3169947"/>
            <a:chOff x="4716016" y="2996952"/>
            <a:chExt cx="3615720" cy="35551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2E6CA5-4ABC-0344-B9FB-F3AEE3649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8" t="45315" r="19517" b="11907"/>
            <a:stretch/>
          </p:blipFill>
          <p:spPr>
            <a:xfrm>
              <a:off x="5639687" y="2996952"/>
              <a:ext cx="2114986" cy="23104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F2362E-A567-714A-8E93-CE9F26357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3" t="82148" r="8995" b="4024"/>
            <a:stretch/>
          </p:blipFill>
          <p:spPr>
            <a:xfrm>
              <a:off x="4716016" y="5805264"/>
              <a:ext cx="3615720" cy="74687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A30A88-C7FC-6B45-ABD7-459619A520B6}"/>
                </a:ext>
              </a:extLst>
            </p:cNvPr>
            <p:cNvCxnSpPr/>
            <p:nvPr/>
          </p:nvCxnSpPr>
          <p:spPr>
            <a:xfrm>
              <a:off x="6804248" y="5208260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7CEC1036-EF26-E948-AA80-C426D2D4AF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7605370"/>
                </p:ext>
              </p:extLst>
            </p:nvPr>
          </p:nvGraphicFramePr>
          <p:xfrm>
            <a:off x="6481280" y="5278454"/>
            <a:ext cx="215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7" name="Equation" r:id="rId6" imgW="215640" imgH="279360" progId="Equation.DSMT4">
                    <p:embed/>
                  </p:oleObj>
                </mc:Choice>
                <mc:Fallback>
                  <p:oleObj name="Equation" r:id="rId6" imgW="215640" imgH="279360" progId="Equation.DSMT4">
                    <p:embed/>
                    <p:pic>
                      <p:nvPicPr>
                        <p:cNvPr id="31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1280" y="5278454"/>
                          <a:ext cx="215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F2DA6C8B-AFBA-9B49-A496-7EEF9B107B1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71266"/>
                </p:ext>
              </p:extLst>
            </p:nvPr>
          </p:nvGraphicFramePr>
          <p:xfrm>
            <a:off x="6523876" y="5711842"/>
            <a:ext cx="2159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8" name="Equation" r:id="rId8" imgW="215640" imgH="279360" progId="Equation.DSMT4">
                    <p:embed/>
                  </p:oleObj>
                </mc:Choice>
                <mc:Fallback>
                  <p:oleObj name="Equation" r:id="rId8" imgW="215640" imgH="279360" progId="Equation.DSMT4">
                    <p:embed/>
                    <p:pic>
                      <p:nvPicPr>
                        <p:cNvPr id="32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3876" y="5711842"/>
                          <a:ext cx="2159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C63BE4-E6D0-7243-94C2-77305C876404}"/>
                </a:ext>
              </a:extLst>
            </p:cNvPr>
            <p:cNvCxnSpPr/>
            <p:nvPr/>
          </p:nvCxnSpPr>
          <p:spPr>
            <a:xfrm>
              <a:off x="6815207" y="5711842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0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9FB195-9D64-DA41-9055-11CAC3374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391087"/>
            <a:ext cx="4404695" cy="3263504"/>
          </a:xfrm>
        </p:spPr>
        <p:txBody>
          <a:bodyPr/>
          <a:lstStyle/>
          <a:p>
            <a:r>
              <a:rPr lang="fr-CH" dirty="0"/>
              <a:t>Pour analyser une structure (le rocher), il faut d’abord décider clairement quelle structure ou quelle partie de la structure on désire traiter</a:t>
            </a:r>
          </a:p>
          <a:p>
            <a:pPr lvl="1"/>
            <a:r>
              <a:rPr lang="fr-CH" dirty="0">
                <a:sym typeface="Wingdings" pitchFamily="2" charset="2"/>
              </a:rPr>
              <a:t>Isoler la structure de son entourage à l’aide de coupes</a:t>
            </a:r>
          </a:p>
          <a:p>
            <a:pPr lvl="1"/>
            <a:r>
              <a:rPr lang="fr-CH" dirty="0">
                <a:sym typeface="Wingdings" pitchFamily="2" charset="2"/>
              </a:rPr>
              <a:t>Introduire </a:t>
            </a:r>
            <a:r>
              <a:rPr lang="fr-CH" b="1" dirty="0"/>
              <a:t>toutes</a:t>
            </a:r>
            <a:r>
              <a:rPr lang="fr-CH" dirty="0"/>
              <a:t> les forces et </a:t>
            </a:r>
            <a:r>
              <a:rPr lang="fr-CH" b="1" dirty="0"/>
              <a:t>tous les </a:t>
            </a:r>
            <a:r>
              <a:rPr lang="fr-CH" dirty="0"/>
              <a:t>moments qui agissent sur le corps</a:t>
            </a:r>
          </a:p>
          <a:p>
            <a:pPr lvl="1"/>
            <a:r>
              <a:rPr lang="fr-CH" dirty="0">
                <a:sym typeface="Wingdings" pitchFamily="2" charset="2"/>
              </a:rPr>
              <a:t>Ceci s’appelle le schéma statique du corps isolé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7F1A8D-226A-1049-8D25-CB79C585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principe du corps isolé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013B2-BA96-BB48-B3D6-B4B55D9B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D1E09-3759-A040-AEDD-827854FC1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DD098-2AA1-6E4C-8139-652BA6F1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FD47FF-534B-6545-B042-76AFC3E86347}"/>
              </a:ext>
            </a:extLst>
          </p:cNvPr>
          <p:cNvGrpSpPr/>
          <p:nvPr/>
        </p:nvGrpSpPr>
        <p:grpSpPr>
          <a:xfrm>
            <a:off x="5309571" y="510438"/>
            <a:ext cx="3615720" cy="3555189"/>
            <a:chOff x="2888021" y="764704"/>
            <a:chExt cx="3615720" cy="35551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5DF9FE-181F-1840-B5DE-5C525B3A6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98" t="45315" r="19517" b="11907"/>
            <a:stretch/>
          </p:blipFill>
          <p:spPr>
            <a:xfrm>
              <a:off x="3811692" y="764704"/>
              <a:ext cx="2114986" cy="23104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977323-E343-E944-91B4-27D0B8746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3" t="82148" r="8995" b="4024"/>
            <a:stretch/>
          </p:blipFill>
          <p:spPr>
            <a:xfrm>
              <a:off x="2888021" y="3573016"/>
              <a:ext cx="3615720" cy="74687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12A47E-5866-884D-A194-07CC371035CD}"/>
                </a:ext>
              </a:extLst>
            </p:cNvPr>
            <p:cNvCxnSpPr/>
            <p:nvPr/>
          </p:nvCxnSpPr>
          <p:spPr>
            <a:xfrm>
              <a:off x="4976253" y="2976012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Object 11">
                  <a:extLst>
                    <a:ext uri="{FF2B5EF4-FFF2-40B4-BE49-F238E27FC236}">
                      <a16:creationId xmlns:a16="http://schemas.microsoft.com/office/drawing/2014/main" id="{371EC1AF-2DA0-344D-A27D-FDFA3DA5F45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4429992"/>
                    </p:ext>
                  </p:extLst>
                </p:nvPr>
              </p:nvGraphicFramePr>
              <p:xfrm>
                <a:off x="4653285" y="3046206"/>
                <a:ext cx="215900" cy="279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201" name="Equation" r:id="rId5" imgW="215640" imgH="279360" progId="Equation.DSMT4">
                        <p:embed/>
                      </p:oleObj>
                    </mc:Choice>
                    <mc:Fallback>
                      <p:oleObj name="Equation" r:id="rId5" imgW="215640" imgH="279360" progId="Equation.DSMT4">
                        <p:embed/>
                        <p:pic>
                          <p:nvPicPr>
                            <p:cNvPr id="30" name="Object 2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3285" y="3046206"/>
                              <a:ext cx="215900" cy="2794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" name="Object 11">
                  <a:extLst>
                    <a:ext uri="{FF2B5EF4-FFF2-40B4-BE49-F238E27FC236}">
                      <a16:creationId xmlns:a16="http://schemas.microsoft.com/office/drawing/2014/main" id="{371EC1AF-2DA0-344D-A27D-FDFA3DA5F45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4429992"/>
                    </p:ext>
                  </p:extLst>
                </p:nvPr>
              </p:nvGraphicFramePr>
              <p:xfrm>
                <a:off x="4653285" y="3046206"/>
                <a:ext cx="215900" cy="279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173" name="Equation" r:id="rId7" imgW="215640" imgH="279360" progId="Equation.DSMT4">
                        <p:embed/>
                      </p:oleObj>
                    </mc:Choice>
                    <mc:Fallback>
                      <p:oleObj name="Equation" r:id="rId7" imgW="215640" imgH="279360" progId="Equation.DSMT4">
                        <p:embed/>
                        <p:pic>
                          <p:nvPicPr>
                            <p:cNvPr id="30" name="Object 2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3285" y="3046206"/>
                              <a:ext cx="215900" cy="2794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Object 12">
                  <a:extLst>
                    <a:ext uri="{FF2B5EF4-FFF2-40B4-BE49-F238E27FC236}">
                      <a16:creationId xmlns:a16="http://schemas.microsoft.com/office/drawing/2014/main" id="{87352F84-EA1E-6746-8E7C-4CA4E119DFD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80132035"/>
                    </p:ext>
                  </p:extLst>
                </p:nvPr>
              </p:nvGraphicFramePr>
              <p:xfrm>
                <a:off x="4653285" y="3386605"/>
                <a:ext cx="215900" cy="279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202" name="Equation" r:id="rId9" imgW="215640" imgH="279360" progId="Equation.DSMT4">
                        <p:embed/>
                      </p:oleObj>
                    </mc:Choice>
                    <mc:Fallback>
                      <p:oleObj name="Equation" r:id="rId9" imgW="215640" imgH="279360" progId="Equation.DSMT4">
                        <p:embed/>
                        <p:pic>
                          <p:nvPicPr>
                            <p:cNvPr id="31" name="Object 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3285" y="3386605"/>
                              <a:ext cx="215900" cy="2794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Object 12">
                  <a:extLst>
                    <a:ext uri="{FF2B5EF4-FFF2-40B4-BE49-F238E27FC236}">
                      <a16:creationId xmlns:a16="http://schemas.microsoft.com/office/drawing/2014/main" id="{87352F84-EA1E-6746-8E7C-4CA4E119DFD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80132035"/>
                    </p:ext>
                  </p:extLst>
                </p:nvPr>
              </p:nvGraphicFramePr>
              <p:xfrm>
                <a:off x="4653285" y="3386605"/>
                <a:ext cx="215900" cy="2794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174" name="Equation" r:id="rId11" imgW="215640" imgH="279360" progId="Equation.DSMT4">
                        <p:embed/>
                      </p:oleObj>
                    </mc:Choice>
                    <mc:Fallback>
                      <p:oleObj name="Equation" r:id="rId11" imgW="215640" imgH="279360" progId="Equation.DSMT4">
                        <p:embed/>
                        <p:pic>
                          <p:nvPicPr>
                            <p:cNvPr id="31" name="Object 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53285" y="3386605"/>
                              <a:ext cx="215900" cy="2794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824A00A-0583-D042-9BED-0D8A24BD594F}"/>
                </a:ext>
              </a:extLst>
            </p:cNvPr>
            <p:cNvCxnSpPr/>
            <p:nvPr/>
          </p:nvCxnSpPr>
          <p:spPr>
            <a:xfrm>
              <a:off x="4987212" y="3479594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7DDD11-FA93-FD44-A0A9-04BD5EDCECFF}"/>
                </a:ext>
              </a:extLst>
            </p:cNvPr>
            <p:cNvCxnSpPr/>
            <p:nvPr/>
          </p:nvCxnSpPr>
          <p:spPr>
            <a:xfrm>
              <a:off x="5292079" y="1781253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0AC79D8-B28A-F747-9D36-F67C6C269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982" y="1535612"/>
              <a:ext cx="280193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8AEC3F-DCC1-5B41-940B-43CBA46B6261}"/>
                </a:ext>
              </a:extLst>
            </p:cNvPr>
            <p:cNvCxnSpPr/>
            <p:nvPr/>
          </p:nvCxnSpPr>
          <p:spPr>
            <a:xfrm>
              <a:off x="4572000" y="1370491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80D548DF-1E01-8F40-8AE9-73D3A6272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903" y="1124850"/>
              <a:ext cx="280193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57F082-E6ED-EB47-B8DB-E22219E3C7E4}"/>
                </a:ext>
              </a:extLst>
            </p:cNvPr>
            <p:cNvCxnSpPr/>
            <p:nvPr/>
          </p:nvCxnSpPr>
          <p:spPr>
            <a:xfrm>
              <a:off x="4584303" y="2234689"/>
              <a:ext cx="0" cy="330242"/>
            </a:xfrm>
            <a:prstGeom prst="line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EAD1FB73-9EE3-DC41-8035-7A44C47D5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4206" y="1989048"/>
              <a:ext cx="280193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55C5B44-5DBA-B44C-8F18-7B95F5C2749C}"/>
                    </a:ext>
                  </a:extLst>
                </p:cNvPr>
                <p:cNvSpPr txBox="1"/>
                <p:nvPr/>
              </p:nvSpPr>
              <p:spPr>
                <a:xfrm>
                  <a:off x="3350373" y="1352216"/>
                  <a:ext cx="651845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fr-CH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𝑔𝑑𝑉</m:t>
                        </m:r>
                      </m:oMath>
                    </m:oMathPara>
                  </a14:m>
                  <a:endParaRPr lang="fr-CH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55C5B44-5DBA-B44C-8F18-7B95F5C27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373" y="1352216"/>
                  <a:ext cx="651845" cy="300082"/>
                </a:xfrm>
                <a:prstGeom prst="rect">
                  <a:avLst/>
                </a:prstGeom>
                <a:blipFill>
                  <a:blip r:embed="rId1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B6E994-C0A6-3D4C-BB6A-713162990591}"/>
                  </a:ext>
                </a:extLst>
              </p:cNvPr>
              <p:cNvSpPr txBox="1"/>
              <p:nvPr/>
            </p:nvSpPr>
            <p:spPr>
              <a:xfrm>
                <a:off x="5419722" y="4018097"/>
                <a:ext cx="35035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/>
                  <a:t>Charge volumique (poids propre total):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𝑔𝑉</m:t>
                    </m:r>
                  </m:oMath>
                </a14:m>
                <a:endParaRPr lang="fr-CH" i="1" dirty="0"/>
              </a:p>
              <a:p>
                <a:pPr marL="534988" indent="-220663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fr-CH" i="1" dirty="0">
                    <a:latin typeface="Symbol" panose="05050102010706020507" pitchFamily="18" charset="2"/>
                  </a:rPr>
                  <a:t> = </a:t>
                </a:r>
                <a:r>
                  <a:rPr lang="fr-CH" i="1" dirty="0"/>
                  <a:t>densité de la pierre</a:t>
                </a:r>
              </a:p>
              <a:p>
                <a:pPr marL="534988" indent="-220663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fr-CH" i="1" dirty="0"/>
                  <a:t> = </a:t>
                </a:r>
                <a:r>
                  <a:rPr lang="fr-CH" i="1" dirty="0" err="1"/>
                  <a:t>acc</a:t>
                </a:r>
                <a:r>
                  <a:rPr lang="fr-CH" i="1" dirty="0"/>
                  <a:t>. de la pesanteur</a:t>
                </a:r>
              </a:p>
              <a:p>
                <a:pPr marL="534988" indent="-220663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CH" i="1" dirty="0"/>
                  <a:t> = volume de la pierre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B6E994-C0A6-3D4C-BB6A-713162990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722" y="4018097"/>
                <a:ext cx="3503588" cy="923330"/>
              </a:xfrm>
              <a:prstGeom prst="rect">
                <a:avLst/>
              </a:prstGeom>
              <a:blipFill>
                <a:blip r:embed="rId15"/>
                <a:stretch>
                  <a:fillRect l="-361" t="-1351" b="-54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4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A79465C-2A68-644E-BA92-93F3FB82A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H" dirty="0"/>
                  <a:t>Un système de forces et moments en  				          équilibre est statiquement équivalent à zéro.</a:t>
                </a:r>
              </a:p>
              <a:p>
                <a:r>
                  <a:rPr lang="fr-FR" dirty="0"/>
                  <a:t>Equations d’équilibre:</a:t>
                </a:r>
              </a:p>
              <a:p>
                <a:pPr lvl="1">
                  <a:spcBef>
                    <a:spcPts val="1575"/>
                  </a:spcBef>
                  <a:spcAft>
                    <a:spcPts val="1800"/>
                  </a:spcAft>
                </a:pPr>
                <a:r>
                  <a:rPr lang="fr-FR" dirty="0"/>
                  <a:t> 			</a:t>
                </a:r>
              </a:p>
              <a:p>
                <a:pPr marL="342900" lvl="1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 </a:t>
                </a:r>
                <a:r>
                  <a:rPr lang="fr-FR" sz="1200" i="1" dirty="0"/>
                  <a:t>toutes les forces qui agissent sur le corps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fr-FR" dirty="0"/>
                  <a:t> 					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fr-FR" sz="1200" i="1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1200" dirty="0"/>
                  <a:t> </a:t>
                </a:r>
                <a:r>
                  <a:rPr lang="fr-FR" sz="1200" i="1" dirty="0"/>
                  <a:t>touts les moments qui agissent sur le corps</a:t>
                </a:r>
                <a:endParaRPr lang="fr-FR" sz="1200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A79465C-2A68-644E-BA92-93F3FB82A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46E58D76-3F0D-D54C-B520-D4CC9E3A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de l’équilibre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F525F-55CC-0141-A67D-355A6AFB2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92222-7597-5447-B46B-9C051804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15424-6794-5046-A656-8CC3BD31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3BB95B72-51BF-D54C-80C5-D60AC02863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57576"/>
              </p:ext>
            </p:extLst>
          </p:nvPr>
        </p:nvGraphicFramePr>
        <p:xfrm>
          <a:off x="1602822" y="2467322"/>
          <a:ext cx="1376000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" name="Equation" r:id="rId5" imgW="1651000" imgH="647700" progId="Equation.3">
                  <p:embed/>
                </p:oleObj>
              </mc:Choice>
              <mc:Fallback>
                <p:oleObj name="Equation" r:id="rId5" imgW="1651000" imgH="647700" progId="Equation.3">
                  <p:embed/>
                  <p:pic>
                    <p:nvPicPr>
                      <p:cNvPr id="430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2822" y="2467322"/>
                        <a:ext cx="1376000" cy="5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DEDCF59F-CF93-9042-83A1-EF77115D0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799652"/>
              </p:ext>
            </p:extLst>
          </p:nvPr>
        </p:nvGraphicFramePr>
        <p:xfrm>
          <a:off x="1584396" y="3513511"/>
          <a:ext cx="2650001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" name="Equation" r:id="rId7" imgW="3365280" imgH="685800" progId="Equation.3">
                  <p:embed/>
                </p:oleObj>
              </mc:Choice>
              <mc:Fallback>
                <p:oleObj name="Equation" r:id="rId7" imgW="3365280" imgH="685800" progId="Equation.3">
                  <p:embed/>
                  <p:pic>
                    <p:nvPicPr>
                      <p:cNvPr id="430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96" y="3513511"/>
                        <a:ext cx="2650001" cy="5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EB996EE3-2A09-A041-82FC-D53DCF5DA45D}"/>
              </a:ext>
            </a:extLst>
          </p:cNvPr>
          <p:cNvGrpSpPr/>
          <p:nvPr/>
        </p:nvGrpSpPr>
        <p:grpSpPr>
          <a:xfrm>
            <a:off x="6298814" y="1477556"/>
            <a:ext cx="1951950" cy="2571768"/>
            <a:chOff x="714348" y="2071678"/>
            <a:chExt cx="2359052" cy="300039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1CA3896-5251-B04F-9DC4-D2A2E68935B5}"/>
                </a:ext>
              </a:extLst>
            </p:cNvPr>
            <p:cNvSpPr/>
            <p:nvPr/>
          </p:nvSpPr>
          <p:spPr>
            <a:xfrm>
              <a:off x="785786" y="2643182"/>
              <a:ext cx="1902787" cy="2428892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rgbClr val="007480">
                <a:alpha val="18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17761A0-3B25-BE42-AC83-A17F22AE6907}"/>
                </a:ext>
              </a:extLst>
            </p:cNvPr>
            <p:cNvSpPr/>
            <p:nvPr/>
          </p:nvSpPr>
          <p:spPr>
            <a:xfrm>
              <a:off x="2323233" y="2941199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8A0192-2964-634F-BF0E-81FF6D1DC52E}"/>
                </a:ext>
              </a:extLst>
            </p:cNvPr>
            <p:cNvSpPr txBox="1"/>
            <p:nvPr/>
          </p:nvSpPr>
          <p:spPr>
            <a:xfrm>
              <a:off x="2214546" y="2571744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graphicFrame>
          <p:nvGraphicFramePr>
            <p:cNvPr id="16" name="Object 2">
              <a:extLst>
                <a:ext uri="{FF2B5EF4-FFF2-40B4-BE49-F238E27FC236}">
                  <a16:creationId xmlns:a16="http://schemas.microsoft.com/office/drawing/2014/main" id="{31B97E60-1939-CF42-AFE8-E831353804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57488" y="2344016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4" name="Equation" r:id="rId9" imgW="279279" imgH="393529" progId="Equation.3">
                    <p:embed/>
                  </p:oleObj>
                </mc:Choice>
                <mc:Fallback>
                  <p:oleObj name="Equation" r:id="rId9" imgW="279279" imgH="393529" progId="Equation.3">
                    <p:embed/>
                    <p:pic>
                      <p:nvPicPr>
                        <p:cNvPr id="1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7488" y="2344016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7A0B406-BE5F-BC4F-A13F-92131B3A1017}"/>
                </a:ext>
              </a:extLst>
            </p:cNvPr>
            <p:cNvCxnSpPr/>
            <p:nvPr/>
          </p:nvCxnSpPr>
          <p:spPr>
            <a:xfrm rot="5400000" flipH="1" flipV="1">
              <a:off x="1857356" y="2571744"/>
              <a:ext cx="428628" cy="1428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EAF723-BEA0-E64C-B11D-08241CDBDB80}"/>
                </a:ext>
              </a:extLst>
            </p:cNvPr>
            <p:cNvSpPr txBox="1"/>
            <p:nvPr/>
          </p:nvSpPr>
          <p:spPr>
            <a:xfrm>
              <a:off x="1643042" y="264318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graphicFrame>
          <p:nvGraphicFramePr>
            <p:cNvPr id="19" name="Object 2">
              <a:extLst>
                <a:ext uri="{FF2B5EF4-FFF2-40B4-BE49-F238E27FC236}">
                  <a16:creationId xmlns:a16="http://schemas.microsoft.com/office/drawing/2014/main" id="{C4A7EAB6-B4C3-0244-A40F-175ABCADDE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00232" y="2071678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5" name="Equation" r:id="rId11" imgW="304536" imgH="393359" progId="Equation.3">
                    <p:embed/>
                  </p:oleObj>
                </mc:Choice>
                <mc:Fallback>
                  <p:oleObj name="Equation" r:id="rId11" imgW="304536" imgH="393359" progId="Equation.3">
                    <p:embed/>
                    <p:pic>
                      <p:nvPicPr>
                        <p:cNvPr id="1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0232" y="2071678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E201ABD-AB09-E045-9B8D-90C25584BABE}"/>
                </a:ext>
              </a:extLst>
            </p:cNvPr>
            <p:cNvSpPr/>
            <p:nvPr/>
          </p:nvSpPr>
          <p:spPr>
            <a:xfrm>
              <a:off x="1988862" y="2795151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F84C99F-F9FA-BE40-B031-389763A72ECB}"/>
                </a:ext>
              </a:extLst>
            </p:cNvPr>
            <p:cNvCxnSpPr/>
            <p:nvPr/>
          </p:nvCxnSpPr>
          <p:spPr>
            <a:xfrm rot="10800000">
              <a:off x="1245031" y="3117560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5821D3-D50D-8144-968D-C541121E20B4}"/>
                </a:ext>
              </a:extLst>
            </p:cNvPr>
            <p:cNvSpPr txBox="1"/>
            <p:nvPr/>
          </p:nvSpPr>
          <p:spPr>
            <a:xfrm>
              <a:off x="1428728" y="3286124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3</a:t>
              </a:r>
              <a:endParaRPr lang="de-DE" sz="2000" baseline="-25000" dirty="0"/>
            </a:p>
          </p:txBody>
        </p:sp>
        <p:graphicFrame>
          <p:nvGraphicFramePr>
            <p:cNvPr id="23" name="Object 4">
              <a:extLst>
                <a:ext uri="{FF2B5EF4-FFF2-40B4-BE49-F238E27FC236}">
                  <a16:creationId xmlns:a16="http://schemas.microsoft.com/office/drawing/2014/main" id="{FE49A908-CCBA-8D49-8C27-D585193E20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6942" y="2755608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6" name="Equation" r:id="rId13" imgW="291847" imgH="406048" progId="Equation.3">
                    <p:embed/>
                  </p:oleObj>
                </mc:Choice>
                <mc:Fallback>
                  <p:oleObj name="Equation" r:id="rId13" imgW="291847" imgH="406048" progId="Equation.3">
                    <p:embed/>
                    <p:pic>
                      <p:nvPicPr>
                        <p:cNvPr id="2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6942" y="2755608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5FE9FA-AE2D-6E49-B1E0-40E6BF03B5AF}"/>
                </a:ext>
              </a:extLst>
            </p:cNvPr>
            <p:cNvSpPr txBox="1"/>
            <p:nvPr/>
          </p:nvSpPr>
          <p:spPr>
            <a:xfrm>
              <a:off x="2000232" y="335756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844C73-87DF-1346-8265-4A5C0CBAA013}"/>
                </a:ext>
              </a:extLst>
            </p:cNvPr>
            <p:cNvSpPr/>
            <p:nvPr/>
          </p:nvSpPr>
          <p:spPr>
            <a:xfrm>
              <a:off x="2325718" y="3614015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C43D6E-F3C6-6B40-95F9-EEEAB1210121}"/>
                </a:ext>
              </a:extLst>
            </p:cNvPr>
            <p:cNvSpPr txBox="1"/>
            <p:nvPr/>
          </p:nvSpPr>
          <p:spPr>
            <a:xfrm>
              <a:off x="1714480" y="4214818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40E9C3-D26A-9D46-8F24-2737ED8AF9D9}"/>
                </a:ext>
              </a:extLst>
            </p:cNvPr>
            <p:cNvSpPr/>
            <p:nvPr/>
          </p:nvSpPr>
          <p:spPr>
            <a:xfrm>
              <a:off x="1972875" y="4268351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28" name="Object 5">
              <a:extLst>
                <a:ext uri="{FF2B5EF4-FFF2-40B4-BE49-F238E27FC236}">
                  <a16:creationId xmlns:a16="http://schemas.microsoft.com/office/drawing/2014/main" id="{FD056146-E3F4-864A-89E6-911AC1EAF9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38438" y="3067050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7" name="Equation" r:id="rId15" imgW="431613" imgH="380835" progId="Equation.3">
                    <p:embed/>
                  </p:oleObj>
                </mc:Choice>
                <mc:Fallback>
                  <p:oleObj name="Equation" r:id="rId15" imgW="431613" imgH="380835" progId="Equation.3">
                    <p:embed/>
                    <p:pic>
                      <p:nvPicPr>
                        <p:cNvPr id="2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8438" y="3067050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6">
              <a:extLst>
                <a:ext uri="{FF2B5EF4-FFF2-40B4-BE49-F238E27FC236}">
                  <a16:creationId xmlns:a16="http://schemas.microsoft.com/office/drawing/2014/main" id="{5D8B6C5E-114B-524E-8181-2EA1ABA6D6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43200" y="4281488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8" name="Equation" r:id="rId17" imgW="431613" imgH="380835" progId="Equation.3">
                    <p:embed/>
                  </p:oleObj>
                </mc:Choice>
                <mc:Fallback>
                  <p:oleObj name="Equation" r:id="rId17" imgW="431613" imgH="380835" progId="Equation.3">
                    <p:embed/>
                    <p:pic>
                      <p:nvPicPr>
                        <p:cNvPr id="2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200" y="4281488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8E08FF2-1AB4-4F4B-9F85-B7B0F4DD8B34}"/>
                </a:ext>
              </a:extLst>
            </p:cNvPr>
            <p:cNvSpPr/>
            <p:nvPr/>
          </p:nvSpPr>
          <p:spPr>
            <a:xfrm>
              <a:off x="1714480" y="328612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6269DD09-39C4-9F42-9D18-71D9B4230B50}"/>
                </a:ext>
              </a:extLst>
            </p:cNvPr>
            <p:cNvGrpSpPr/>
            <p:nvPr/>
          </p:nvGrpSpPr>
          <p:grpSpPr>
            <a:xfrm>
              <a:off x="2357422" y="3357562"/>
              <a:ext cx="642942" cy="285752"/>
              <a:chOff x="2357422" y="3357562"/>
              <a:chExt cx="642942" cy="28575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9C9DDB7-72B5-0A44-9F7B-88651F5159E0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174DFC6-BEDE-6D4F-AF5F-2B55F5573C8C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D4B936-96BA-BD4D-BDDB-938A9E84FDEB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56">
              <a:extLst>
                <a:ext uri="{FF2B5EF4-FFF2-40B4-BE49-F238E27FC236}">
                  <a16:creationId xmlns:a16="http://schemas.microsoft.com/office/drawing/2014/main" id="{0450AC38-AD95-F54A-A53B-D7CE4962805F}"/>
                </a:ext>
              </a:extLst>
            </p:cNvPr>
            <p:cNvGrpSpPr/>
            <p:nvPr/>
          </p:nvGrpSpPr>
          <p:grpSpPr>
            <a:xfrm flipV="1">
              <a:off x="2016914" y="4305300"/>
              <a:ext cx="707235" cy="166687"/>
              <a:chOff x="2357422" y="3357562"/>
              <a:chExt cx="642942" cy="28575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EBD3188-D534-C24E-991D-A6AFAFCF32C3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8EA6D06-08B7-6844-B9C3-5A6A14210C68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DAB47A5-2B1A-6442-B4ED-10B0C795DEA7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FD9100-9902-954A-9CD7-96D461983FAA}"/>
                </a:ext>
              </a:extLst>
            </p:cNvPr>
            <p:cNvCxnSpPr/>
            <p:nvPr/>
          </p:nvCxnSpPr>
          <p:spPr>
            <a:xfrm rot="5400000" flipH="1" flipV="1">
              <a:off x="2357422" y="2571744"/>
              <a:ext cx="428628" cy="428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72">
              <a:extLst>
                <a:ext uri="{FF2B5EF4-FFF2-40B4-BE49-F238E27FC236}">
                  <a16:creationId xmlns:a16="http://schemas.microsoft.com/office/drawing/2014/main" id="{6A2D4BE0-2288-544B-8E4F-C002A58FE889}"/>
                </a:ext>
              </a:extLst>
            </p:cNvPr>
            <p:cNvGrpSpPr/>
            <p:nvPr/>
          </p:nvGrpSpPr>
          <p:grpSpPr>
            <a:xfrm>
              <a:off x="714348" y="3929066"/>
              <a:ext cx="1103535" cy="1054186"/>
              <a:chOff x="714348" y="3929066"/>
              <a:chExt cx="1103535" cy="1054186"/>
            </a:xfrm>
          </p:grpSpPr>
          <p:grpSp>
            <p:nvGrpSpPr>
              <p:cNvPr id="35" name="Group 69">
                <a:extLst>
                  <a:ext uri="{FF2B5EF4-FFF2-40B4-BE49-F238E27FC236}">
                    <a16:creationId xmlns:a16="http://schemas.microsoft.com/office/drawing/2014/main" id="{CE703008-E7CE-914F-BBA3-E43FC7505A08}"/>
                  </a:ext>
                </a:extLst>
              </p:cNvPr>
              <p:cNvGrpSpPr/>
              <p:nvPr/>
            </p:nvGrpSpPr>
            <p:grpSpPr>
              <a:xfrm>
                <a:off x="714348" y="3929066"/>
                <a:ext cx="1103535" cy="1054186"/>
                <a:chOff x="214282" y="4182005"/>
                <a:chExt cx="1103535" cy="1054186"/>
              </a:xfrm>
            </p:grpSpPr>
            <p:grpSp>
              <p:nvGrpSpPr>
                <p:cNvPr id="38" name="Group 12">
                  <a:extLst>
                    <a:ext uri="{FF2B5EF4-FFF2-40B4-BE49-F238E27FC236}">
                      <a16:creationId xmlns:a16="http://schemas.microsoft.com/office/drawing/2014/main" id="{74BC4450-70B2-654E-B558-9D5EFCBCA46E}"/>
                    </a:ext>
                  </a:extLst>
                </p:cNvPr>
                <p:cNvGrpSpPr/>
                <p:nvPr/>
              </p:nvGrpSpPr>
              <p:grpSpPr>
                <a:xfrm>
                  <a:off x="418626" y="4182005"/>
                  <a:ext cx="899191" cy="1020394"/>
                  <a:chOff x="107504" y="3186174"/>
                  <a:chExt cx="1058105" cy="1020394"/>
                </a:xfrm>
              </p:grpSpPr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DC1B84A1-E430-9047-A877-4A395A19BBF3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384636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C7A154D4-188F-BD4C-B06C-5198CF835F8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327029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1334B398-6CA1-D846-ABEF-FA81E121CE6A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376223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A672A51-1139-0F4F-A7BB-878C320B9BDF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318617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E8A99123-5411-9D40-9985-5087724A6D07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DAD9074-3011-BE43-8C1E-3A8099D7E297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A324715-06F1-9546-AF2A-556D86618243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71F187-BDE4-3F47-94AB-FD916527EF19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7662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96CD5FC-7F65-7E48-BB64-61125658A560}"/>
              </a:ext>
            </a:extLst>
          </p:cNvPr>
          <p:cNvSpPr txBox="1">
            <a:spLocks/>
          </p:cNvSpPr>
          <p:nvPr/>
        </p:nvSpPr>
        <p:spPr>
          <a:xfrm>
            <a:off x="904874" y="751162"/>
            <a:ext cx="7726363" cy="1830766"/>
          </a:xfrm>
          <a:prstGeom prst="rect">
            <a:avLst/>
          </a:prstGeom>
        </p:spPr>
        <p:txBody>
          <a:bodyPr vert="horz" lIns="180000" tIns="45720" rIns="91440" bIns="45720" numCol="2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CH" dirty="0"/>
          </a:p>
          <a:p>
            <a:pPr lvl="1"/>
            <a:r>
              <a:rPr lang="fr-CH" dirty="0"/>
              <a:t>Equilibre en translation	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r>
              <a:rPr lang="fr-CH" dirty="0"/>
              <a:t>Equilibre en rotation	</a:t>
            </a:r>
          </a:p>
          <a:p>
            <a:pPr lvl="1"/>
            <a:endParaRPr lang="fr-CH" dirty="0"/>
          </a:p>
          <a:p>
            <a:pPr lvl="1"/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D2FAEA-FACE-5F4B-9ED9-E9C0A736B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23026"/>
            <a:ext cx="7726363" cy="602737"/>
          </a:xfrm>
        </p:spPr>
        <p:txBody>
          <a:bodyPr numCol="1"/>
          <a:lstStyle/>
          <a:p>
            <a:r>
              <a:rPr lang="fr-CH" dirty="0"/>
              <a:t>Equilibre dans l’espace (6 degrés de liberté)</a:t>
            </a:r>
          </a:p>
          <a:p>
            <a:pPr lvl="1"/>
            <a:endParaRPr lang="fr-CH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466287-CA61-B94C-A01E-F9B9840D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Formes principales des équations d’équilibre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46787-78E9-7E42-8B7F-C01AA7AB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7A0EF-A9D0-CA46-9D09-A872FED99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1D045-967C-6243-9CBB-0A65A431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79ACB763-A845-D74D-8B99-B9D56DF716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200254"/>
              </p:ext>
            </p:extLst>
          </p:nvPr>
        </p:nvGraphicFramePr>
        <p:xfrm>
          <a:off x="2086851" y="1476306"/>
          <a:ext cx="782078" cy="48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1" name="Equation" r:id="rId4" imgW="1054100" imgH="660400" progId="Equation.3">
                  <p:embed/>
                </p:oleObj>
              </mc:Choice>
              <mc:Fallback>
                <p:oleObj name="Equation" r:id="rId4" imgW="1054100" imgH="660400" progId="Equation.3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851" y="1476306"/>
                        <a:ext cx="782078" cy="48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3A44AA76-A378-D64C-9802-2FEE8BEB48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66635"/>
              </p:ext>
            </p:extLst>
          </p:nvPr>
        </p:nvGraphicFramePr>
        <p:xfrm>
          <a:off x="2082139" y="2114799"/>
          <a:ext cx="791501" cy="48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2" name="Equation" r:id="rId6" imgW="1066800" imgH="660400" progId="Equation.3">
                  <p:embed/>
                </p:oleObj>
              </mc:Choice>
              <mc:Fallback>
                <p:oleObj name="Equation" r:id="rId6" imgW="1066800" imgH="6604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139" y="2114799"/>
                        <a:ext cx="791501" cy="48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CF0BF0AE-D314-8D4B-B32E-84171083DF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616910"/>
              </p:ext>
            </p:extLst>
          </p:nvPr>
        </p:nvGraphicFramePr>
        <p:xfrm>
          <a:off x="2086851" y="2753293"/>
          <a:ext cx="782078" cy="48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" name="Equation" r:id="rId8" imgW="1054100" imgH="660400" progId="Equation.3">
                  <p:embed/>
                </p:oleObj>
              </mc:Choice>
              <mc:Fallback>
                <p:oleObj name="Equation" r:id="rId8" imgW="1054100" imgH="660400" progId="Equation.3">
                  <p:embed/>
                  <p:pic>
                    <p:nvPicPr>
                      <p:cNvPr id="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851" y="2753293"/>
                        <a:ext cx="782078" cy="48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312575E0-3318-944C-9C11-3FD26D496D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628935"/>
              </p:ext>
            </p:extLst>
          </p:nvPr>
        </p:nvGraphicFramePr>
        <p:xfrm>
          <a:off x="5157138" y="1471691"/>
          <a:ext cx="2176583" cy="499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4" name="Equation" r:id="rId10" imgW="2933640" imgH="672840" progId="Equation.3">
                  <p:embed/>
                </p:oleObj>
              </mc:Choice>
              <mc:Fallback>
                <p:oleObj name="Equation" r:id="rId10" imgW="2933640" imgH="672840" progId="Equation.3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7138" y="1471691"/>
                        <a:ext cx="2176583" cy="499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id="{ECED47F0-865A-1A4B-8A7A-DC3F89C47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101056"/>
              </p:ext>
            </p:extLst>
          </p:nvPr>
        </p:nvGraphicFramePr>
        <p:xfrm>
          <a:off x="5152464" y="2744064"/>
          <a:ext cx="2185931" cy="499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5" name="Equation" r:id="rId12" imgW="2946240" imgH="672840" progId="Equation.3">
                  <p:embed/>
                </p:oleObj>
              </mc:Choice>
              <mc:Fallback>
                <p:oleObj name="Equation" r:id="rId12" imgW="2946240" imgH="67284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2464" y="2744064"/>
                        <a:ext cx="2185931" cy="499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609E6FC2-BA68-1645-B107-8616C4FF8A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314051"/>
              </p:ext>
            </p:extLst>
          </p:nvPr>
        </p:nvGraphicFramePr>
        <p:xfrm>
          <a:off x="5157138" y="2107878"/>
          <a:ext cx="2176583" cy="499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6" name="Equation" r:id="rId14" imgW="2933640" imgH="672840" progId="Equation.3">
                  <p:embed/>
                </p:oleObj>
              </mc:Choice>
              <mc:Fallback>
                <p:oleObj name="Equation" r:id="rId14" imgW="2933640" imgH="672840" progId="Equation.3">
                  <p:embed/>
                  <p:pic>
                    <p:nvPicPr>
                      <p:cNvPr id="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7138" y="2107878"/>
                        <a:ext cx="2176583" cy="499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>
            <a:extLst>
              <a:ext uri="{FF2B5EF4-FFF2-40B4-BE49-F238E27FC236}">
                <a16:creationId xmlns:a16="http://schemas.microsoft.com/office/drawing/2014/main" id="{45F06FAB-9F4E-2944-9972-E69725B2DA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366505"/>
              </p:ext>
            </p:extLst>
          </p:nvPr>
        </p:nvGraphicFramePr>
        <p:xfrm>
          <a:off x="2086851" y="3726705"/>
          <a:ext cx="782078" cy="48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7" name="Equation" r:id="rId16" imgW="1054100" imgH="660400" progId="Equation.3">
                  <p:embed/>
                </p:oleObj>
              </mc:Choice>
              <mc:Fallback>
                <p:oleObj name="Equation" r:id="rId16" imgW="1054100" imgH="660400" progId="Equation.3">
                  <p:embed/>
                  <p:pic>
                    <p:nvPicPr>
                      <p:cNvPr id="1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851" y="3726705"/>
                        <a:ext cx="782078" cy="48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A07F36FB-5757-4F42-86E3-54D4C1E22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019328"/>
              </p:ext>
            </p:extLst>
          </p:nvPr>
        </p:nvGraphicFramePr>
        <p:xfrm>
          <a:off x="2086851" y="4382665"/>
          <a:ext cx="791501" cy="48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8" name="Equation" r:id="rId17" imgW="1066800" imgH="660400" progId="Equation.3">
                  <p:embed/>
                </p:oleObj>
              </mc:Choice>
              <mc:Fallback>
                <p:oleObj name="Equation" r:id="rId17" imgW="1066800" imgH="660400" progId="Equation.3">
                  <p:embed/>
                  <p:pic>
                    <p:nvPicPr>
                      <p:cNvPr id="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6851" y="4382665"/>
                        <a:ext cx="791501" cy="489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3">
            <a:extLst>
              <a:ext uri="{FF2B5EF4-FFF2-40B4-BE49-F238E27FC236}">
                <a16:creationId xmlns:a16="http://schemas.microsoft.com/office/drawing/2014/main" id="{A2FA20AA-1BCF-7344-860F-C3C585A1E2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680183"/>
              </p:ext>
            </p:extLst>
          </p:nvPr>
        </p:nvGraphicFramePr>
        <p:xfrm>
          <a:off x="5147790" y="4041592"/>
          <a:ext cx="2185931" cy="499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9" name="Equation" r:id="rId18" imgW="2946240" imgH="672840" progId="Equation.3">
                  <p:embed/>
                </p:oleObj>
              </mc:Choice>
              <mc:Fallback>
                <p:oleObj name="Equation" r:id="rId18" imgW="2946240" imgH="672840" progId="Equation.3">
                  <p:embed/>
                  <p:pic>
                    <p:nvPicPr>
                      <p:cNvPr id="1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7790" y="4041592"/>
                        <a:ext cx="2185931" cy="499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E096B288-2309-0945-99F8-3EF85D9113D6}"/>
              </a:ext>
            </a:extLst>
          </p:cNvPr>
          <p:cNvSpPr txBox="1">
            <a:spLocks/>
          </p:cNvSpPr>
          <p:nvPr/>
        </p:nvSpPr>
        <p:spPr>
          <a:xfrm>
            <a:off x="904874" y="3405406"/>
            <a:ext cx="7726363" cy="602737"/>
          </a:xfrm>
          <a:prstGeom prst="rect">
            <a:avLst/>
          </a:prstGeom>
        </p:spPr>
        <p:txBody>
          <a:bodyPr vert="horz" lIns="180000" tIns="45720" rIns="91440" bIns="45720" numCol="1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Equilibre dans le plan (3 degrés de liberté)</a:t>
            </a:r>
          </a:p>
          <a:p>
            <a:pPr lvl="1"/>
            <a:endParaRPr lang="fr-CH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6554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DFF52A-3D36-DB4B-AFD6-349D53368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14173"/>
            <a:ext cx="7726363" cy="498411"/>
          </a:xfrm>
        </p:spPr>
        <p:txBody>
          <a:bodyPr/>
          <a:lstStyle/>
          <a:p>
            <a:pPr marL="0" indent="0">
              <a:buNone/>
            </a:pPr>
            <a:r>
              <a:rPr lang="fr-FR" sz="1600" dirty="0"/>
              <a:t>Corps isolé </a:t>
            </a:r>
            <a:r>
              <a:rPr lang="fr-FR" sz="1600" dirty="0">
                <a:sym typeface="Wingdings" panose="05000000000000000000" pitchFamily="2" charset="2"/>
              </a:rPr>
              <a:t> Extérioriser les réactions</a:t>
            </a:r>
            <a:endParaRPr lang="fr-FR" sz="1600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7A254-48AF-1B4D-8F0C-8C5C15E2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564669"/>
          </a:xfrm>
        </p:spPr>
        <p:txBody>
          <a:bodyPr/>
          <a:lstStyle/>
          <a:p>
            <a:r>
              <a:rPr lang="fr-FR" dirty="0"/>
              <a:t>Exemple: Poutre simple avec porte-à-faux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202D6-1184-FC49-81E8-72140FD84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56818-FA19-624A-B1AD-7CFDE01E9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1781D-3594-EA4E-8A81-D1F107D87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169C0C-C675-4841-A457-88FF3FDA47C2}"/>
              </a:ext>
            </a:extLst>
          </p:cNvPr>
          <p:cNvGrpSpPr/>
          <p:nvPr/>
        </p:nvGrpSpPr>
        <p:grpSpPr>
          <a:xfrm>
            <a:off x="938716" y="1459724"/>
            <a:ext cx="5369488" cy="1398482"/>
            <a:chOff x="642910" y="1429531"/>
            <a:chExt cx="6352170" cy="1654421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D63E468-CC42-CC42-82B7-8AF7156BFA59}"/>
                </a:ext>
              </a:extLst>
            </p:cNvPr>
            <p:cNvSpPr/>
            <p:nvPr/>
          </p:nvSpPr>
          <p:spPr>
            <a:xfrm>
              <a:off x="785786" y="2071678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B88CAD-1197-FB4C-820D-3088BCE0B239}"/>
                </a:ext>
              </a:extLst>
            </p:cNvPr>
            <p:cNvCxnSpPr/>
            <p:nvPr/>
          </p:nvCxnSpPr>
          <p:spPr>
            <a:xfrm>
              <a:off x="642910" y="2375902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14">
              <a:extLst>
                <a:ext uri="{FF2B5EF4-FFF2-40B4-BE49-F238E27FC236}">
                  <a16:creationId xmlns:a16="http://schemas.microsoft.com/office/drawing/2014/main" id="{72B2A2C5-0A46-E443-ACF7-27D72E11BD4D}"/>
                </a:ext>
              </a:extLst>
            </p:cNvPr>
            <p:cNvSpPr/>
            <p:nvPr/>
          </p:nvSpPr>
          <p:spPr>
            <a:xfrm>
              <a:off x="4921392" y="2060848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0985D6-0806-E240-8BF1-EA982D3B0FCD}"/>
                </a:ext>
              </a:extLst>
            </p:cNvPr>
            <p:cNvCxnSpPr/>
            <p:nvPr/>
          </p:nvCxnSpPr>
          <p:spPr>
            <a:xfrm>
              <a:off x="4778516" y="2365072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59C723-B27F-864B-A7A5-AD85EDE3866A}"/>
                </a:ext>
              </a:extLst>
            </p:cNvPr>
            <p:cNvSpPr/>
            <p:nvPr/>
          </p:nvSpPr>
          <p:spPr>
            <a:xfrm>
              <a:off x="4967017" y="225869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0941EBD-33A1-E944-A1A5-2A63C913592B}"/>
                </a:ext>
              </a:extLst>
            </p:cNvPr>
            <p:cNvSpPr/>
            <p:nvPr/>
          </p:nvSpPr>
          <p:spPr>
            <a:xfrm>
              <a:off x="5105998" y="226072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0BA3388-D531-3A4D-BC5C-F06FA9184F20}"/>
                </a:ext>
              </a:extLst>
            </p:cNvPr>
            <p:cNvCxnSpPr/>
            <p:nvPr/>
          </p:nvCxnSpPr>
          <p:spPr>
            <a:xfrm rot="5400000">
              <a:off x="899954" y="2697018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C8C23F-CA83-8C4A-AC46-5EA529403C6C}"/>
                </a:ext>
              </a:extLst>
            </p:cNvPr>
            <p:cNvCxnSpPr/>
            <p:nvPr/>
          </p:nvCxnSpPr>
          <p:spPr>
            <a:xfrm>
              <a:off x="899954" y="2697018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C3E2C1-AB64-BA4F-9676-D069CDF534C7}"/>
                </a:ext>
              </a:extLst>
            </p:cNvPr>
            <p:cNvCxnSpPr/>
            <p:nvPr/>
          </p:nvCxnSpPr>
          <p:spPr>
            <a:xfrm rot="5400000">
              <a:off x="5000628" y="271462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4C6B4C-66B8-2E41-BD82-D0662BD122A8}"/>
                </a:ext>
              </a:extLst>
            </p:cNvPr>
            <p:cNvCxnSpPr/>
            <p:nvPr/>
          </p:nvCxnSpPr>
          <p:spPr>
            <a:xfrm rot="5400000" flipH="1" flipV="1">
              <a:off x="899954" y="2625580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14672B5-D778-204E-8F63-5100443A7E6A}"/>
                </a:ext>
              </a:extLst>
            </p:cNvPr>
            <p:cNvCxnSpPr/>
            <p:nvPr/>
          </p:nvCxnSpPr>
          <p:spPr>
            <a:xfrm rot="5400000" flipH="1" flipV="1">
              <a:off x="5000628" y="264318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AD9C69-69BA-0348-8A84-B854192814E3}"/>
                </a:ext>
              </a:extLst>
            </p:cNvPr>
            <p:cNvSpPr txBox="1"/>
            <p:nvPr/>
          </p:nvSpPr>
          <p:spPr>
            <a:xfrm>
              <a:off x="2543592" y="2694568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1E69E1-D9E0-A146-9B49-012C838E4219}"/>
                </a:ext>
              </a:extLst>
            </p:cNvPr>
            <p:cNvCxnSpPr/>
            <p:nvPr/>
          </p:nvCxnSpPr>
          <p:spPr>
            <a:xfrm rot="5400000">
              <a:off x="6500826" y="271462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7C4935-F261-3E40-96DD-5690EB353619}"/>
                </a:ext>
              </a:extLst>
            </p:cNvPr>
            <p:cNvCxnSpPr/>
            <p:nvPr/>
          </p:nvCxnSpPr>
          <p:spPr>
            <a:xfrm rot="5400000" flipH="1" flipV="1">
              <a:off x="6500826" y="264318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2612FA-0D66-3647-A2E5-F278261D6EB1}"/>
                </a:ext>
              </a:extLst>
            </p:cNvPr>
            <p:cNvSpPr txBox="1"/>
            <p:nvPr/>
          </p:nvSpPr>
          <p:spPr>
            <a:xfrm>
              <a:off x="5643570" y="271462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4C706AA-E461-A942-9CEF-30C7A6EB82DC}"/>
                </a:ext>
              </a:extLst>
            </p:cNvPr>
            <p:cNvCxnSpPr/>
            <p:nvPr/>
          </p:nvCxnSpPr>
          <p:spPr>
            <a:xfrm rot="5400000">
              <a:off x="6298837" y="170216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4742A0-12CD-4140-83B9-811135097421}"/>
                </a:ext>
              </a:extLst>
            </p:cNvPr>
            <p:cNvSpPr txBox="1"/>
            <p:nvPr/>
          </p:nvSpPr>
          <p:spPr>
            <a:xfrm>
              <a:off x="6643702" y="150017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608822-7192-324F-8209-590E741E426C}"/>
                </a:ext>
              </a:extLst>
            </p:cNvPr>
            <p:cNvSpPr/>
            <p:nvPr/>
          </p:nvSpPr>
          <p:spPr>
            <a:xfrm>
              <a:off x="928662" y="2000240"/>
              <a:ext cx="5643602" cy="457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DC0C3B-FE8E-C647-81B3-B0567DC4A284}"/>
              </a:ext>
            </a:extLst>
          </p:cNvPr>
          <p:cNvGrpSpPr/>
          <p:nvPr/>
        </p:nvGrpSpPr>
        <p:grpSpPr>
          <a:xfrm>
            <a:off x="1115549" y="3245436"/>
            <a:ext cx="5190279" cy="1317216"/>
            <a:chOff x="854121" y="3697811"/>
            <a:chExt cx="6140164" cy="155828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43F923A-5406-A746-87F4-A2545C0A4A89}"/>
                </a:ext>
              </a:extLst>
            </p:cNvPr>
            <p:cNvSpPr/>
            <p:nvPr/>
          </p:nvSpPr>
          <p:spPr>
            <a:xfrm>
              <a:off x="928662" y="4247376"/>
              <a:ext cx="5643602" cy="457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99F9088-FF7A-D349-9FC7-A5030368273F}"/>
                </a:ext>
              </a:extLst>
            </p:cNvPr>
            <p:cNvCxnSpPr/>
            <p:nvPr/>
          </p:nvCxnSpPr>
          <p:spPr>
            <a:xfrm rot="5400000">
              <a:off x="854121" y="486916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FA6B4D-4A36-784A-996C-6E0A326FA202}"/>
                </a:ext>
              </a:extLst>
            </p:cNvPr>
            <p:cNvCxnSpPr/>
            <p:nvPr/>
          </p:nvCxnSpPr>
          <p:spPr>
            <a:xfrm>
              <a:off x="854121" y="4869160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1FB656-DDDD-9F4E-AB0C-0306A02B45D3}"/>
                </a:ext>
              </a:extLst>
            </p:cNvPr>
            <p:cNvCxnSpPr/>
            <p:nvPr/>
          </p:nvCxnSpPr>
          <p:spPr>
            <a:xfrm rot="5400000">
              <a:off x="4954795" y="488676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959DCAD-F05B-B94F-ABBE-49107B4780A1}"/>
                </a:ext>
              </a:extLst>
            </p:cNvPr>
            <p:cNvCxnSpPr/>
            <p:nvPr/>
          </p:nvCxnSpPr>
          <p:spPr>
            <a:xfrm rot="5400000" flipH="1" flipV="1">
              <a:off x="854121" y="479772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EB30A76-1F59-3A47-A7CF-EA2273632CB7}"/>
                </a:ext>
              </a:extLst>
            </p:cNvPr>
            <p:cNvCxnSpPr/>
            <p:nvPr/>
          </p:nvCxnSpPr>
          <p:spPr>
            <a:xfrm rot="5400000" flipH="1" flipV="1">
              <a:off x="4954795" y="481532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652705-FF7A-4D46-82D1-903BC43AAECE}"/>
                </a:ext>
              </a:extLst>
            </p:cNvPr>
            <p:cNvSpPr txBox="1"/>
            <p:nvPr/>
          </p:nvSpPr>
          <p:spPr>
            <a:xfrm>
              <a:off x="2497759" y="486671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DFAC6A8-7C4D-CE4C-8AD2-C95CFCBD79F3}"/>
                </a:ext>
              </a:extLst>
            </p:cNvPr>
            <p:cNvCxnSpPr/>
            <p:nvPr/>
          </p:nvCxnSpPr>
          <p:spPr>
            <a:xfrm rot="5400000">
              <a:off x="6454993" y="488676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B48D51-6589-5341-8083-3A9F57251C9D}"/>
                </a:ext>
              </a:extLst>
            </p:cNvPr>
            <p:cNvCxnSpPr/>
            <p:nvPr/>
          </p:nvCxnSpPr>
          <p:spPr>
            <a:xfrm rot="5400000" flipH="1" flipV="1">
              <a:off x="6454993" y="481532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161DB5-5E50-6F4C-B04C-B23C2986A29B}"/>
                </a:ext>
              </a:extLst>
            </p:cNvPr>
            <p:cNvSpPr txBox="1"/>
            <p:nvPr/>
          </p:nvSpPr>
          <p:spPr>
            <a:xfrm>
              <a:off x="5597737" y="488676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L/3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D1962AF-4F9E-FE4C-86D3-DA45AA17A72A}"/>
                </a:ext>
              </a:extLst>
            </p:cNvPr>
            <p:cNvCxnSpPr/>
            <p:nvPr/>
          </p:nvCxnSpPr>
          <p:spPr>
            <a:xfrm rot="5400000">
              <a:off x="6298042" y="397044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53F554-11F8-974D-8EF5-A2FEFB163EF6}"/>
                </a:ext>
              </a:extLst>
            </p:cNvPr>
            <p:cNvSpPr txBox="1"/>
            <p:nvPr/>
          </p:nvSpPr>
          <p:spPr>
            <a:xfrm>
              <a:off x="6642907" y="376845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756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5307FC-480F-B044-863F-A37E84032141}"/>
              </a:ext>
            </a:extLst>
          </p:cNvPr>
          <p:cNvGrpSpPr/>
          <p:nvPr/>
        </p:nvGrpSpPr>
        <p:grpSpPr>
          <a:xfrm>
            <a:off x="558059" y="498558"/>
            <a:ext cx="6016362" cy="1379234"/>
            <a:chOff x="292285" y="1225961"/>
            <a:chExt cx="6698103" cy="15355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89E911-A416-274B-8DFF-20BCBBC2606A}"/>
                </a:ext>
              </a:extLst>
            </p:cNvPr>
            <p:cNvSpPr/>
            <p:nvPr/>
          </p:nvSpPr>
          <p:spPr>
            <a:xfrm>
              <a:off x="924765" y="1772816"/>
              <a:ext cx="5643602" cy="457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1669040-41ED-9D44-863F-38F0061E9AB8}"/>
                </a:ext>
              </a:extLst>
            </p:cNvPr>
            <p:cNvCxnSpPr/>
            <p:nvPr/>
          </p:nvCxnSpPr>
          <p:spPr>
            <a:xfrm rot="5400000">
              <a:off x="850224" y="23946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FA97A1-D1B7-7B45-A17B-629C80D9EBF8}"/>
                </a:ext>
              </a:extLst>
            </p:cNvPr>
            <p:cNvCxnSpPr/>
            <p:nvPr/>
          </p:nvCxnSpPr>
          <p:spPr>
            <a:xfrm>
              <a:off x="850224" y="2394600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EA7F89-53EC-234B-9ECB-87C44723567A}"/>
                </a:ext>
              </a:extLst>
            </p:cNvPr>
            <p:cNvCxnSpPr/>
            <p:nvPr/>
          </p:nvCxnSpPr>
          <p:spPr>
            <a:xfrm rot="5400000">
              <a:off x="4950898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F32633-D2B0-114F-9D02-4535E487A03F}"/>
                </a:ext>
              </a:extLst>
            </p:cNvPr>
            <p:cNvCxnSpPr/>
            <p:nvPr/>
          </p:nvCxnSpPr>
          <p:spPr>
            <a:xfrm rot="5400000" flipH="1" flipV="1">
              <a:off x="850224" y="23231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38F8D0-FD5E-AE43-9896-F28110398416}"/>
                </a:ext>
              </a:extLst>
            </p:cNvPr>
            <p:cNvCxnSpPr/>
            <p:nvPr/>
          </p:nvCxnSpPr>
          <p:spPr>
            <a:xfrm rot="5400000" flipH="1" flipV="1">
              <a:off x="4950898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A4E2F8-5E0C-4E41-85B4-FE7CB0C6C016}"/>
                </a:ext>
              </a:extLst>
            </p:cNvPr>
            <p:cNvSpPr txBox="1"/>
            <p:nvPr/>
          </p:nvSpPr>
          <p:spPr>
            <a:xfrm>
              <a:off x="2493862" y="239215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432EBFC-28A7-6045-B438-F1EA3252EFD3}"/>
                </a:ext>
              </a:extLst>
            </p:cNvPr>
            <p:cNvCxnSpPr/>
            <p:nvPr/>
          </p:nvCxnSpPr>
          <p:spPr>
            <a:xfrm rot="5400000">
              <a:off x="6451096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573A4C-B944-9140-B468-93904E69D0F8}"/>
                </a:ext>
              </a:extLst>
            </p:cNvPr>
            <p:cNvCxnSpPr/>
            <p:nvPr/>
          </p:nvCxnSpPr>
          <p:spPr>
            <a:xfrm rot="5400000" flipH="1" flipV="1">
              <a:off x="6451096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0F99A14-4D9F-1C45-9476-22C9B34D683A}"/>
                </a:ext>
              </a:extLst>
            </p:cNvPr>
            <p:cNvCxnSpPr/>
            <p:nvPr/>
          </p:nvCxnSpPr>
          <p:spPr>
            <a:xfrm rot="5400000">
              <a:off x="6294145" y="149859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D71A63-6E43-454D-B43F-8AB9649A711D}"/>
                </a:ext>
              </a:extLst>
            </p:cNvPr>
            <p:cNvSpPr txBox="1"/>
            <p:nvPr/>
          </p:nvSpPr>
          <p:spPr>
            <a:xfrm>
              <a:off x="6639010" y="129660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39DB0B5-CBB9-AF4D-A793-E983AED4A742}"/>
                </a:ext>
              </a:extLst>
            </p:cNvPr>
            <p:cNvCxnSpPr/>
            <p:nvPr/>
          </p:nvCxnSpPr>
          <p:spPr>
            <a:xfrm flipV="1">
              <a:off x="5021542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7BEF6F-C15D-614E-B939-6DB364617A6F}"/>
                </a:ext>
              </a:extLst>
            </p:cNvPr>
            <p:cNvSpPr txBox="1"/>
            <p:nvPr/>
          </p:nvSpPr>
          <p:spPr>
            <a:xfrm>
              <a:off x="5030369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CDBEFA1-B822-9D4F-BECA-925F2DA203E4}"/>
                </a:ext>
              </a:extLst>
            </p:cNvPr>
            <p:cNvCxnSpPr/>
            <p:nvPr/>
          </p:nvCxnSpPr>
          <p:spPr>
            <a:xfrm flipV="1">
              <a:off x="922786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04B2EE-2DD3-3E46-B9DD-2E3E14A8DE02}"/>
                </a:ext>
              </a:extLst>
            </p:cNvPr>
            <p:cNvSpPr txBox="1"/>
            <p:nvPr/>
          </p:nvSpPr>
          <p:spPr>
            <a:xfrm>
              <a:off x="931613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5C6AB1-8933-BA45-817B-B252488EFD79}"/>
                </a:ext>
              </a:extLst>
            </p:cNvPr>
            <p:cNvSpPr txBox="1"/>
            <p:nvPr/>
          </p:nvSpPr>
          <p:spPr>
            <a:xfrm>
              <a:off x="292285" y="175037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C2C51F8-67A1-F444-871B-7463889CB3E8}"/>
                </a:ext>
              </a:extLst>
            </p:cNvPr>
            <p:cNvCxnSpPr/>
            <p:nvPr/>
          </p:nvCxnSpPr>
          <p:spPr>
            <a:xfrm>
              <a:off x="323528" y="1789350"/>
              <a:ext cx="5973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8A6B67-8B92-894B-B1F1-245379B1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97EEB-C73E-3040-A483-BBE9F4DA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5F419-B6C7-7A4B-94E2-96D421A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800F4-DEBF-CF41-812C-B5DC9D83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7" name="Content Placeholder 1">
            <a:extLst>
              <a:ext uri="{FF2B5EF4-FFF2-40B4-BE49-F238E27FC236}">
                <a16:creationId xmlns:a16="http://schemas.microsoft.com/office/drawing/2014/main" id="{66CB0480-D6E9-974B-9313-E5D73A97E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005806"/>
            <a:ext cx="7726363" cy="107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Equations d’équilibre forme 1:</a:t>
            </a:r>
          </a:p>
          <a:p>
            <a:pPr lvl="1"/>
            <a:r>
              <a:rPr lang="fr-FR" sz="1400" dirty="0"/>
              <a:t>2 translations</a:t>
            </a:r>
          </a:p>
          <a:p>
            <a:pPr lvl="1"/>
            <a:r>
              <a:rPr lang="fr-FR" sz="1400" dirty="0"/>
              <a:t>1 rotation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029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5307FC-480F-B044-863F-A37E84032141}"/>
              </a:ext>
            </a:extLst>
          </p:cNvPr>
          <p:cNvGrpSpPr/>
          <p:nvPr/>
        </p:nvGrpSpPr>
        <p:grpSpPr>
          <a:xfrm>
            <a:off x="558059" y="498558"/>
            <a:ext cx="6016362" cy="1379234"/>
            <a:chOff x="292285" y="1225961"/>
            <a:chExt cx="6698103" cy="15355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89E911-A416-274B-8DFF-20BCBBC2606A}"/>
                </a:ext>
              </a:extLst>
            </p:cNvPr>
            <p:cNvSpPr/>
            <p:nvPr/>
          </p:nvSpPr>
          <p:spPr>
            <a:xfrm>
              <a:off x="924765" y="1772816"/>
              <a:ext cx="5643602" cy="457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1669040-41ED-9D44-863F-38F0061E9AB8}"/>
                </a:ext>
              </a:extLst>
            </p:cNvPr>
            <p:cNvCxnSpPr/>
            <p:nvPr/>
          </p:nvCxnSpPr>
          <p:spPr>
            <a:xfrm rot="5400000">
              <a:off x="850224" y="23946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FA97A1-D1B7-7B45-A17B-629C80D9EBF8}"/>
                </a:ext>
              </a:extLst>
            </p:cNvPr>
            <p:cNvCxnSpPr/>
            <p:nvPr/>
          </p:nvCxnSpPr>
          <p:spPr>
            <a:xfrm>
              <a:off x="850224" y="2394600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EA7F89-53EC-234B-9ECB-87C44723567A}"/>
                </a:ext>
              </a:extLst>
            </p:cNvPr>
            <p:cNvCxnSpPr/>
            <p:nvPr/>
          </p:nvCxnSpPr>
          <p:spPr>
            <a:xfrm rot="5400000">
              <a:off x="4950898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F32633-D2B0-114F-9D02-4535E487A03F}"/>
                </a:ext>
              </a:extLst>
            </p:cNvPr>
            <p:cNvCxnSpPr/>
            <p:nvPr/>
          </p:nvCxnSpPr>
          <p:spPr>
            <a:xfrm rot="5400000" flipH="1" flipV="1">
              <a:off x="850224" y="23231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38F8D0-FD5E-AE43-9896-F28110398416}"/>
                </a:ext>
              </a:extLst>
            </p:cNvPr>
            <p:cNvCxnSpPr/>
            <p:nvPr/>
          </p:nvCxnSpPr>
          <p:spPr>
            <a:xfrm rot="5400000" flipH="1" flipV="1">
              <a:off x="4950898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A4E2F8-5E0C-4E41-85B4-FE7CB0C6C016}"/>
                </a:ext>
              </a:extLst>
            </p:cNvPr>
            <p:cNvSpPr txBox="1"/>
            <p:nvPr/>
          </p:nvSpPr>
          <p:spPr>
            <a:xfrm>
              <a:off x="2493862" y="239215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432EBFC-28A7-6045-B438-F1EA3252EFD3}"/>
                </a:ext>
              </a:extLst>
            </p:cNvPr>
            <p:cNvCxnSpPr/>
            <p:nvPr/>
          </p:nvCxnSpPr>
          <p:spPr>
            <a:xfrm rot="5400000">
              <a:off x="6451096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573A4C-B944-9140-B468-93904E69D0F8}"/>
                </a:ext>
              </a:extLst>
            </p:cNvPr>
            <p:cNvCxnSpPr/>
            <p:nvPr/>
          </p:nvCxnSpPr>
          <p:spPr>
            <a:xfrm rot="5400000" flipH="1" flipV="1">
              <a:off x="6451096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0F99A14-4D9F-1C45-9476-22C9B34D683A}"/>
                </a:ext>
              </a:extLst>
            </p:cNvPr>
            <p:cNvCxnSpPr/>
            <p:nvPr/>
          </p:nvCxnSpPr>
          <p:spPr>
            <a:xfrm rot="5400000">
              <a:off x="6294145" y="149859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D71A63-6E43-454D-B43F-8AB9649A711D}"/>
                </a:ext>
              </a:extLst>
            </p:cNvPr>
            <p:cNvSpPr txBox="1"/>
            <p:nvPr/>
          </p:nvSpPr>
          <p:spPr>
            <a:xfrm>
              <a:off x="6639010" y="129660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39DB0B5-CBB9-AF4D-A793-E983AED4A742}"/>
                </a:ext>
              </a:extLst>
            </p:cNvPr>
            <p:cNvCxnSpPr/>
            <p:nvPr/>
          </p:nvCxnSpPr>
          <p:spPr>
            <a:xfrm flipV="1">
              <a:off x="5021542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7BEF6F-C15D-614E-B939-6DB364617A6F}"/>
                </a:ext>
              </a:extLst>
            </p:cNvPr>
            <p:cNvSpPr txBox="1"/>
            <p:nvPr/>
          </p:nvSpPr>
          <p:spPr>
            <a:xfrm>
              <a:off x="5030369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CDBEFA1-B822-9D4F-BECA-925F2DA203E4}"/>
                </a:ext>
              </a:extLst>
            </p:cNvPr>
            <p:cNvCxnSpPr/>
            <p:nvPr/>
          </p:nvCxnSpPr>
          <p:spPr>
            <a:xfrm flipV="1">
              <a:off x="922786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04B2EE-2DD3-3E46-B9DD-2E3E14A8DE02}"/>
                </a:ext>
              </a:extLst>
            </p:cNvPr>
            <p:cNvSpPr txBox="1"/>
            <p:nvPr/>
          </p:nvSpPr>
          <p:spPr>
            <a:xfrm>
              <a:off x="931613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5C6AB1-8933-BA45-817B-B252488EFD79}"/>
                </a:ext>
              </a:extLst>
            </p:cNvPr>
            <p:cNvSpPr txBox="1"/>
            <p:nvPr/>
          </p:nvSpPr>
          <p:spPr>
            <a:xfrm>
              <a:off x="292285" y="175037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C2C51F8-67A1-F444-871B-7463889CB3E8}"/>
                </a:ext>
              </a:extLst>
            </p:cNvPr>
            <p:cNvCxnSpPr/>
            <p:nvPr/>
          </p:nvCxnSpPr>
          <p:spPr>
            <a:xfrm>
              <a:off x="323528" y="1789350"/>
              <a:ext cx="5973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8A6B67-8B92-894B-B1F1-245379B1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97EEB-C73E-3040-A483-BBE9F4DA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5F419-B6C7-7A4B-94E2-96D421A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800F4-DEBF-CF41-812C-B5DC9D83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7" name="Content Placeholder 1">
            <a:extLst>
              <a:ext uri="{FF2B5EF4-FFF2-40B4-BE49-F238E27FC236}">
                <a16:creationId xmlns:a16="http://schemas.microsoft.com/office/drawing/2014/main" id="{66CB0480-D6E9-974B-9313-E5D73A97E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005806"/>
            <a:ext cx="7726363" cy="107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Equations d’équilibre forme 2:</a:t>
            </a:r>
          </a:p>
          <a:p>
            <a:pPr lvl="1"/>
            <a:r>
              <a:rPr lang="fr-FR" sz="1400" dirty="0"/>
              <a:t>1 translation</a:t>
            </a:r>
          </a:p>
          <a:p>
            <a:pPr lvl="1"/>
            <a:r>
              <a:rPr lang="fr-FR" sz="1400" dirty="0"/>
              <a:t>2 rotations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3305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A5307FC-480F-B044-863F-A37E84032141}"/>
              </a:ext>
            </a:extLst>
          </p:cNvPr>
          <p:cNvGrpSpPr/>
          <p:nvPr/>
        </p:nvGrpSpPr>
        <p:grpSpPr>
          <a:xfrm>
            <a:off x="558059" y="498558"/>
            <a:ext cx="6016362" cy="1379234"/>
            <a:chOff x="292285" y="1225961"/>
            <a:chExt cx="6698103" cy="15355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89E911-A416-274B-8DFF-20BCBBC2606A}"/>
                </a:ext>
              </a:extLst>
            </p:cNvPr>
            <p:cNvSpPr/>
            <p:nvPr/>
          </p:nvSpPr>
          <p:spPr>
            <a:xfrm>
              <a:off x="924765" y="1772816"/>
              <a:ext cx="5643602" cy="457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1669040-41ED-9D44-863F-38F0061E9AB8}"/>
                </a:ext>
              </a:extLst>
            </p:cNvPr>
            <p:cNvCxnSpPr/>
            <p:nvPr/>
          </p:nvCxnSpPr>
          <p:spPr>
            <a:xfrm rot="5400000">
              <a:off x="850224" y="239460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FA97A1-D1B7-7B45-A17B-629C80D9EBF8}"/>
                </a:ext>
              </a:extLst>
            </p:cNvPr>
            <p:cNvCxnSpPr/>
            <p:nvPr/>
          </p:nvCxnSpPr>
          <p:spPr>
            <a:xfrm>
              <a:off x="850224" y="2394600"/>
              <a:ext cx="5815186" cy="176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EA7F89-53EC-234B-9ECB-87C44723567A}"/>
                </a:ext>
              </a:extLst>
            </p:cNvPr>
            <p:cNvCxnSpPr/>
            <p:nvPr/>
          </p:nvCxnSpPr>
          <p:spPr>
            <a:xfrm rot="5400000">
              <a:off x="4950898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F32633-D2B0-114F-9D02-4535E487A03F}"/>
                </a:ext>
              </a:extLst>
            </p:cNvPr>
            <p:cNvCxnSpPr/>
            <p:nvPr/>
          </p:nvCxnSpPr>
          <p:spPr>
            <a:xfrm rot="5400000" flipH="1" flipV="1">
              <a:off x="850224" y="232316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38F8D0-FD5E-AE43-9896-F28110398416}"/>
                </a:ext>
              </a:extLst>
            </p:cNvPr>
            <p:cNvCxnSpPr/>
            <p:nvPr/>
          </p:nvCxnSpPr>
          <p:spPr>
            <a:xfrm rot="5400000" flipH="1" flipV="1">
              <a:off x="4950898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A4E2F8-5E0C-4E41-85B4-FE7CB0C6C016}"/>
                </a:ext>
              </a:extLst>
            </p:cNvPr>
            <p:cNvSpPr txBox="1"/>
            <p:nvPr/>
          </p:nvSpPr>
          <p:spPr>
            <a:xfrm>
              <a:off x="2493862" y="239215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432EBFC-28A7-6045-B438-F1EA3252EFD3}"/>
                </a:ext>
              </a:extLst>
            </p:cNvPr>
            <p:cNvCxnSpPr/>
            <p:nvPr/>
          </p:nvCxnSpPr>
          <p:spPr>
            <a:xfrm rot="5400000">
              <a:off x="6451096" y="2412202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573A4C-B944-9140-B468-93904E69D0F8}"/>
                </a:ext>
              </a:extLst>
            </p:cNvPr>
            <p:cNvCxnSpPr/>
            <p:nvPr/>
          </p:nvCxnSpPr>
          <p:spPr>
            <a:xfrm rot="5400000" flipH="1" flipV="1">
              <a:off x="6451096" y="2340764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0F99A14-4D9F-1C45-9476-22C9B34D683A}"/>
                </a:ext>
              </a:extLst>
            </p:cNvPr>
            <p:cNvCxnSpPr/>
            <p:nvPr/>
          </p:nvCxnSpPr>
          <p:spPr>
            <a:xfrm rot="5400000">
              <a:off x="6294145" y="1498595"/>
              <a:ext cx="546855" cy="1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DD71A63-6E43-454D-B43F-8AB9649A711D}"/>
                </a:ext>
              </a:extLst>
            </p:cNvPr>
            <p:cNvSpPr txBox="1"/>
            <p:nvPr/>
          </p:nvSpPr>
          <p:spPr>
            <a:xfrm>
              <a:off x="6639010" y="129660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39DB0B5-CBB9-AF4D-A793-E983AED4A742}"/>
                </a:ext>
              </a:extLst>
            </p:cNvPr>
            <p:cNvCxnSpPr/>
            <p:nvPr/>
          </p:nvCxnSpPr>
          <p:spPr>
            <a:xfrm flipV="1">
              <a:off x="5021542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7BEF6F-C15D-614E-B939-6DB364617A6F}"/>
                </a:ext>
              </a:extLst>
            </p:cNvPr>
            <p:cNvSpPr txBox="1"/>
            <p:nvPr/>
          </p:nvSpPr>
          <p:spPr>
            <a:xfrm>
              <a:off x="5030369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CDBEFA1-B822-9D4F-BECA-925F2DA203E4}"/>
                </a:ext>
              </a:extLst>
            </p:cNvPr>
            <p:cNvCxnSpPr/>
            <p:nvPr/>
          </p:nvCxnSpPr>
          <p:spPr>
            <a:xfrm flipV="1">
              <a:off x="922786" y="1818536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04B2EE-2DD3-3E46-B9DD-2E3E14A8DE02}"/>
                </a:ext>
              </a:extLst>
            </p:cNvPr>
            <p:cNvSpPr txBox="1"/>
            <p:nvPr/>
          </p:nvSpPr>
          <p:spPr>
            <a:xfrm>
              <a:off x="931613" y="194398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5C6AB1-8933-BA45-817B-B252488EFD79}"/>
                </a:ext>
              </a:extLst>
            </p:cNvPr>
            <p:cNvSpPr txBox="1"/>
            <p:nvPr/>
          </p:nvSpPr>
          <p:spPr>
            <a:xfrm>
              <a:off x="292285" y="175037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C2C51F8-67A1-F444-871B-7463889CB3E8}"/>
                </a:ext>
              </a:extLst>
            </p:cNvPr>
            <p:cNvCxnSpPr/>
            <p:nvPr/>
          </p:nvCxnSpPr>
          <p:spPr>
            <a:xfrm>
              <a:off x="323528" y="1789350"/>
              <a:ext cx="5973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8A6B67-8B92-894B-B1F1-245379B1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97EEB-C73E-3040-A483-BBE9F4DA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5F419-B6C7-7A4B-94E2-96D421A0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800F4-DEBF-CF41-812C-B5DC9D83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57" name="Content Placeholder 1">
            <a:extLst>
              <a:ext uri="{FF2B5EF4-FFF2-40B4-BE49-F238E27FC236}">
                <a16:creationId xmlns:a16="http://schemas.microsoft.com/office/drawing/2014/main" id="{66CB0480-D6E9-974B-9313-E5D73A97E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005806"/>
            <a:ext cx="7726363" cy="107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Equations d’équilibre forme 3:</a:t>
            </a:r>
          </a:p>
          <a:p>
            <a:pPr lvl="1"/>
            <a:r>
              <a:rPr lang="fr-FR" sz="1400" dirty="0"/>
              <a:t>0 translation</a:t>
            </a:r>
          </a:p>
          <a:p>
            <a:pPr lvl="1"/>
            <a:r>
              <a:rPr lang="fr-FR" sz="1400" dirty="0"/>
              <a:t>3 rotations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194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Réduire forces et moments en un point quelconque</a:t>
            </a:r>
          </a:p>
          <a:p>
            <a:r>
              <a:rPr lang="fr-FR" dirty="0"/>
              <a:t>Faire le schéma statique d’un corps isolé</a:t>
            </a:r>
          </a:p>
          <a:p>
            <a:r>
              <a:rPr lang="fr-FR" dirty="0"/>
              <a:t>Formuler et résoudre les équations d’équilibre d’un corps</a:t>
            </a:r>
          </a:p>
          <a:p>
            <a:r>
              <a:rPr lang="fr-FR" dirty="0"/>
              <a:t>Choisir judicieusement la forme des équations d’équilibre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559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F034E1-1646-4344-AF77-B551F5D00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29878"/>
            <a:ext cx="7726363" cy="3386772"/>
          </a:xfrm>
        </p:spPr>
        <p:txBody>
          <a:bodyPr/>
          <a:lstStyle/>
          <a:p>
            <a:r>
              <a:rPr lang="fr-FR" sz="1400" dirty="0"/>
              <a:t>Les forces et moments connus sont dessinés avec leur sens réel</a:t>
            </a:r>
          </a:p>
          <a:p>
            <a:r>
              <a:rPr lang="fr-FR" sz="1400" dirty="0"/>
              <a:t>Les forces et moments inconnus sont dessinés avec un sens arbitraire</a:t>
            </a:r>
          </a:p>
          <a:p>
            <a:r>
              <a:rPr lang="fr-FR" sz="1400" dirty="0"/>
              <a:t>Une valeur négative pour une force ou un moment inconnu signifie que la force ou le moment agit en sens inverse à celui dessiné</a:t>
            </a:r>
          </a:p>
          <a:p>
            <a:r>
              <a:rPr lang="fr-FR" sz="1400" b="1" dirty="0"/>
              <a:t>Il ne faut jamais changer le sens des vecteurs dans le schéma original</a:t>
            </a:r>
          </a:p>
          <a:p>
            <a:endParaRPr lang="fr-FR" sz="1400" b="1" i="1" dirty="0"/>
          </a:p>
          <a:p>
            <a:pPr marL="0" indent="0">
              <a:buNone/>
            </a:pPr>
            <a:r>
              <a:rPr lang="fr-FR" sz="1400" i="1" dirty="0"/>
              <a:t>Les solutions obtenues pour les deux systèmes statique sont complètement équivalentes: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7777DD-1949-2E43-A8B8-7F3821B1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Remarque sur le signe dans les calculs d’équilibre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CF931-A722-884F-A9C0-FB05F1D9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CB937-BB3E-1342-904F-BFBE159D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17C37-44FD-5B44-9769-B2D892E1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7EA243-B4AC-334B-9E18-D623237CF05B}"/>
              </a:ext>
            </a:extLst>
          </p:cNvPr>
          <p:cNvGrpSpPr/>
          <p:nvPr/>
        </p:nvGrpSpPr>
        <p:grpSpPr>
          <a:xfrm>
            <a:off x="1125189" y="2735118"/>
            <a:ext cx="1534333" cy="1805456"/>
            <a:chOff x="107504" y="1510551"/>
            <a:chExt cx="1855530" cy="2183410"/>
          </a:xfrm>
        </p:grpSpPr>
        <p:pic>
          <p:nvPicPr>
            <p:cNvPr id="8" name="Picture 7" descr="Fig_5_6.jpg">
              <a:extLst>
                <a:ext uri="{FF2B5EF4-FFF2-40B4-BE49-F238E27FC236}">
                  <a16:creationId xmlns:a16="http://schemas.microsoft.com/office/drawing/2014/main" id="{BDEBE795-9AB3-6243-8972-10EE73DC7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19249" t="18536" r="14084"/>
            <a:stretch/>
          </p:blipFill>
          <p:spPr>
            <a:xfrm>
              <a:off x="683568" y="1971519"/>
              <a:ext cx="1279466" cy="172244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014135-A160-2F49-AF34-652A933D22D8}"/>
                </a:ext>
              </a:extLst>
            </p:cNvPr>
            <p:cNvCxnSpPr/>
            <p:nvPr/>
          </p:nvCxnSpPr>
          <p:spPr>
            <a:xfrm flipV="1">
              <a:off x="760194" y="2008055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B28F0DF-E774-5B4E-8B5E-F00C2AF7F742}"/>
                </a:ext>
              </a:extLst>
            </p:cNvPr>
            <p:cNvCxnSpPr/>
            <p:nvPr/>
          </p:nvCxnSpPr>
          <p:spPr>
            <a:xfrm rot="10800000" flipV="1">
              <a:off x="1275331" y="1510551"/>
              <a:ext cx="0" cy="43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983ECE-A0F8-1F43-AE14-F2739381AEF4}"/>
                </a:ext>
              </a:extLst>
            </p:cNvPr>
            <p:cNvSpPr txBox="1"/>
            <p:nvPr/>
          </p:nvSpPr>
          <p:spPr>
            <a:xfrm>
              <a:off x="605886" y="170116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H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E2172B-4E36-7D44-8370-7044888D517D}"/>
                </a:ext>
              </a:extLst>
            </p:cNvPr>
            <p:cNvSpPr txBox="1"/>
            <p:nvPr/>
          </p:nvSpPr>
          <p:spPr>
            <a:xfrm>
              <a:off x="1395417" y="151649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C2C2EB-3EB6-FB4B-8353-A68C1A8D8558}"/>
                </a:ext>
              </a:extLst>
            </p:cNvPr>
            <p:cNvCxnSpPr/>
            <p:nvPr/>
          </p:nvCxnSpPr>
          <p:spPr>
            <a:xfrm flipH="1">
              <a:off x="315105" y="2008055"/>
              <a:ext cx="1416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33FF64-474D-874F-ABFD-4E7A43C4506C}"/>
                </a:ext>
              </a:extLst>
            </p:cNvPr>
            <p:cNvGrpSpPr/>
            <p:nvPr/>
          </p:nvGrpSpPr>
          <p:grpSpPr>
            <a:xfrm rot="5400000">
              <a:off x="-393169" y="2651819"/>
              <a:ext cx="1536925" cy="176325"/>
              <a:chOff x="871517" y="4149650"/>
              <a:chExt cx="4243550" cy="161272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E2596BD-32A0-A843-AEBE-7D0B0F1BF86B}"/>
                  </a:ext>
                </a:extLst>
              </p:cNvPr>
              <p:cNvCxnSpPr/>
              <p:nvPr/>
            </p:nvCxnSpPr>
            <p:spPr>
              <a:xfrm rot="5400000">
                <a:off x="871517" y="4221088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675F534-9B63-2249-8BA9-5D1C581E014E}"/>
                  </a:ext>
                </a:extLst>
              </p:cNvPr>
              <p:cNvCxnSpPr/>
              <p:nvPr/>
            </p:nvCxnSpPr>
            <p:spPr>
              <a:xfrm>
                <a:off x="871517" y="4221088"/>
                <a:ext cx="4243550" cy="183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D7234F2-7928-9F40-85FD-7533509746B6}"/>
                  </a:ext>
                </a:extLst>
              </p:cNvPr>
              <p:cNvCxnSpPr/>
              <p:nvPr/>
            </p:nvCxnSpPr>
            <p:spPr>
              <a:xfrm rot="5400000">
                <a:off x="4972191" y="4238690"/>
                <a:ext cx="142876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8337CEF-C63E-CB43-8922-4B445AA0F41C}"/>
                  </a:ext>
                </a:extLst>
              </p:cNvPr>
              <p:cNvCxnSpPr/>
              <p:nvPr/>
            </p:nvCxnSpPr>
            <p:spPr>
              <a:xfrm rot="5400000" flipH="1" flipV="1">
                <a:off x="871517" y="4149650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AB364B8-DF8E-0742-A655-330B1D063EA0}"/>
                  </a:ext>
                </a:extLst>
              </p:cNvPr>
              <p:cNvCxnSpPr/>
              <p:nvPr/>
            </p:nvCxnSpPr>
            <p:spPr>
              <a:xfrm rot="5400000" flipH="1" flipV="1">
                <a:off x="4972191" y="4167252"/>
                <a:ext cx="142876" cy="14287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A266D9-6448-924A-9D45-E1A0F594292E}"/>
                </a:ext>
              </a:extLst>
            </p:cNvPr>
            <p:cNvSpPr txBox="1"/>
            <p:nvPr/>
          </p:nvSpPr>
          <p:spPr>
            <a:xfrm>
              <a:off x="107504" y="248360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E6CBED-20A4-4A41-97BD-A90C33060C13}"/>
              </a:ext>
            </a:extLst>
          </p:cNvPr>
          <p:cNvGrpSpPr/>
          <p:nvPr/>
        </p:nvGrpSpPr>
        <p:grpSpPr>
          <a:xfrm>
            <a:off x="3154378" y="2690774"/>
            <a:ext cx="1088079" cy="2039343"/>
            <a:chOff x="3778172" y="1571355"/>
            <a:chExt cx="1315858" cy="24662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5133DE-11D6-F741-9087-85F124315B6A}"/>
                </a:ext>
              </a:extLst>
            </p:cNvPr>
            <p:cNvSpPr/>
            <p:nvPr/>
          </p:nvSpPr>
          <p:spPr>
            <a:xfrm>
              <a:off x="4417500" y="2068859"/>
              <a:ext cx="62253" cy="14395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C4A79A-0488-444B-B688-94137A86466F}"/>
                </a:ext>
              </a:extLst>
            </p:cNvPr>
            <p:cNvCxnSpPr/>
            <p:nvPr/>
          </p:nvCxnSpPr>
          <p:spPr>
            <a:xfrm flipV="1">
              <a:off x="3933418" y="2068859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BB524E6-6548-954C-8C26-F0C024F2E4A6}"/>
                </a:ext>
              </a:extLst>
            </p:cNvPr>
            <p:cNvCxnSpPr/>
            <p:nvPr/>
          </p:nvCxnSpPr>
          <p:spPr>
            <a:xfrm rot="10800000" flipV="1">
              <a:off x="4448555" y="1571355"/>
              <a:ext cx="0" cy="43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898329-A6F6-1743-BB66-DD12C7820EA0}"/>
                </a:ext>
              </a:extLst>
            </p:cNvPr>
            <p:cNvSpPr txBox="1"/>
            <p:nvPr/>
          </p:nvSpPr>
          <p:spPr>
            <a:xfrm>
              <a:off x="3779110" y="176196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H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50289D-3765-8B4C-8520-5FE395E42872}"/>
                </a:ext>
              </a:extLst>
            </p:cNvPr>
            <p:cNvSpPr txBox="1"/>
            <p:nvPr/>
          </p:nvSpPr>
          <p:spPr>
            <a:xfrm>
              <a:off x="4568641" y="157729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F90F83-1363-4C42-B34C-9A9FC6399D10}"/>
                </a:ext>
              </a:extLst>
            </p:cNvPr>
            <p:cNvCxnSpPr/>
            <p:nvPr/>
          </p:nvCxnSpPr>
          <p:spPr>
            <a:xfrm flipV="1">
              <a:off x="4436593" y="3532987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9D4BAE-8F49-1A40-8465-7AB3D62C6B8F}"/>
                </a:ext>
              </a:extLst>
            </p:cNvPr>
            <p:cNvSpPr txBox="1"/>
            <p:nvPr/>
          </p:nvSpPr>
          <p:spPr>
            <a:xfrm>
              <a:off x="4445420" y="365843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DD5D35-FC59-9D40-8D98-291E828940FF}"/>
                </a:ext>
              </a:extLst>
            </p:cNvPr>
            <p:cNvSpPr txBox="1"/>
            <p:nvPr/>
          </p:nvSpPr>
          <p:spPr>
            <a:xfrm>
              <a:off x="3778172" y="3464829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0761396-3305-CE42-9ED4-B22B9E7893F5}"/>
                </a:ext>
              </a:extLst>
            </p:cNvPr>
            <p:cNvCxnSpPr/>
            <p:nvPr/>
          </p:nvCxnSpPr>
          <p:spPr>
            <a:xfrm>
              <a:off x="3809415" y="3503801"/>
              <a:ext cx="5973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D23973A-3650-4C45-99C1-ECB8B1ADB3FE}"/>
                </a:ext>
              </a:extLst>
            </p:cNvPr>
            <p:cNvSpPr/>
            <p:nvPr/>
          </p:nvSpPr>
          <p:spPr>
            <a:xfrm>
              <a:off x="4192576" y="3230583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DFD416-7F83-164E-84DD-3BAE2E8C4B93}"/>
                </a:ext>
              </a:extLst>
            </p:cNvPr>
            <p:cNvSpPr txBox="1"/>
            <p:nvPr/>
          </p:nvSpPr>
          <p:spPr>
            <a:xfrm>
              <a:off x="4593572" y="3112951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E9AABA-0F11-254A-AB04-669064586149}"/>
              </a:ext>
            </a:extLst>
          </p:cNvPr>
          <p:cNvGrpSpPr/>
          <p:nvPr/>
        </p:nvGrpSpPr>
        <p:grpSpPr>
          <a:xfrm>
            <a:off x="6118954" y="2704560"/>
            <a:ext cx="1247078" cy="2025557"/>
            <a:chOff x="6456255" y="1571355"/>
            <a:chExt cx="1508141" cy="244958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33A886-92BE-8F4D-BD38-18972E450B50}"/>
                </a:ext>
              </a:extLst>
            </p:cNvPr>
            <p:cNvSpPr/>
            <p:nvPr/>
          </p:nvSpPr>
          <p:spPr>
            <a:xfrm>
              <a:off x="7101770" y="2062110"/>
              <a:ext cx="62253" cy="14395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D634F34-79C0-7143-9B47-8CC0557C6CDA}"/>
                </a:ext>
              </a:extLst>
            </p:cNvPr>
            <p:cNvCxnSpPr/>
            <p:nvPr/>
          </p:nvCxnSpPr>
          <p:spPr>
            <a:xfrm flipV="1">
              <a:off x="6610563" y="2068859"/>
              <a:ext cx="4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D957C57-B9A1-194D-93A9-412A1B9B5293}"/>
                </a:ext>
              </a:extLst>
            </p:cNvPr>
            <p:cNvCxnSpPr/>
            <p:nvPr/>
          </p:nvCxnSpPr>
          <p:spPr>
            <a:xfrm rot="10800000" flipV="1">
              <a:off x="7125700" y="1571355"/>
              <a:ext cx="0" cy="43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519FE3-02AD-324C-869D-26BF498D2EE7}"/>
                </a:ext>
              </a:extLst>
            </p:cNvPr>
            <p:cNvSpPr txBox="1"/>
            <p:nvPr/>
          </p:nvSpPr>
          <p:spPr>
            <a:xfrm>
              <a:off x="6456255" y="176196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H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98214D-715F-6F44-BDA2-B16D7D1C1202}"/>
                </a:ext>
              </a:extLst>
            </p:cNvPr>
            <p:cNvSpPr txBox="1"/>
            <p:nvPr/>
          </p:nvSpPr>
          <p:spPr>
            <a:xfrm>
              <a:off x="7245786" y="157729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fr-CH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6F1B667-62C8-AE47-9A2D-6206DCC82BE2}"/>
                </a:ext>
              </a:extLst>
            </p:cNvPr>
            <p:cNvCxnSpPr/>
            <p:nvPr/>
          </p:nvCxnSpPr>
          <p:spPr>
            <a:xfrm flipV="1">
              <a:off x="7111749" y="3516314"/>
              <a:ext cx="5859" cy="5046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8284C2-66F4-464A-BBBA-4962C6D0936D}"/>
                </a:ext>
              </a:extLst>
            </p:cNvPr>
            <p:cNvSpPr txBox="1"/>
            <p:nvPr/>
          </p:nvSpPr>
          <p:spPr>
            <a:xfrm>
              <a:off x="7120576" y="364176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A500AC-D82C-C743-8057-28DBF8BF93FC}"/>
                </a:ext>
              </a:extLst>
            </p:cNvPr>
            <p:cNvSpPr txBox="1"/>
            <p:nvPr/>
          </p:nvSpPr>
          <p:spPr>
            <a:xfrm>
              <a:off x="7536074" y="352288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1CD77DE-D3CD-CC4D-B952-FFA38CCD101E}"/>
                </a:ext>
              </a:extLst>
            </p:cNvPr>
            <p:cNvCxnSpPr/>
            <p:nvPr/>
          </p:nvCxnSpPr>
          <p:spPr>
            <a:xfrm>
              <a:off x="7171846" y="3493873"/>
              <a:ext cx="59734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765392F-DFDA-7A41-B782-0A01BED2DEA0}"/>
                </a:ext>
              </a:extLst>
            </p:cNvPr>
            <p:cNvSpPr/>
            <p:nvPr/>
          </p:nvSpPr>
          <p:spPr>
            <a:xfrm>
              <a:off x="6867732" y="3213910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19050">
              <a:solidFill>
                <a:srgbClr val="FF0000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12B9A4F-A694-F342-AD5B-CC03F4019AD5}"/>
                </a:ext>
              </a:extLst>
            </p:cNvPr>
            <p:cNvSpPr txBox="1"/>
            <p:nvPr/>
          </p:nvSpPr>
          <p:spPr>
            <a:xfrm>
              <a:off x="7268728" y="3096278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de-CH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de-DE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8CC894-8340-B848-A358-E5D53E79E0AF}"/>
                  </a:ext>
                </a:extLst>
              </p:cNvPr>
              <p:cNvSpPr txBox="1"/>
              <p:nvPr/>
            </p:nvSpPr>
            <p:spPr>
              <a:xfrm>
                <a:off x="4096985" y="2956505"/>
                <a:ext cx="1650928" cy="1053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/>
                  <a:t>Schéma statique 1</a:t>
                </a:r>
              </a:p>
              <a:p>
                <a:r>
                  <a:rPr lang="fr-FR" sz="1200" i="1" dirty="0"/>
                  <a:t>Solution: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fr-FR" sz="12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sz="12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fr-FR" sz="1200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8CC894-8340-B848-A358-E5D53E79E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985" y="2956505"/>
                <a:ext cx="1650928" cy="1053365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03B310-4C39-0641-87C7-0A8DC64DA77A}"/>
                  </a:ext>
                </a:extLst>
              </p:cNvPr>
              <p:cNvSpPr txBox="1"/>
              <p:nvPr/>
            </p:nvSpPr>
            <p:spPr>
              <a:xfrm>
                <a:off x="7159718" y="2960812"/>
                <a:ext cx="1650928" cy="1053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i="1" dirty="0"/>
                  <a:t>Schéma statique 2</a:t>
                </a:r>
              </a:p>
              <a:p>
                <a:r>
                  <a:rPr lang="fr-FR" sz="1200" i="1" dirty="0"/>
                  <a:t>Solution: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fr-FR" sz="12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fr-FR" sz="1200" b="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fr-FR" sz="1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fr-FR" sz="1200" i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703B310-4C39-0641-87C7-0A8DC64DA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718" y="2960812"/>
                <a:ext cx="1650928" cy="1053365"/>
              </a:xfrm>
              <a:prstGeom prst="rect">
                <a:avLst/>
              </a:prstGeom>
              <a:blipFill>
                <a:blip r:embed="rId5"/>
                <a:stretch>
                  <a:fillRect t="-1205" b="-1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D5F72011-7535-4E4B-A5CE-BA895C7D855E}"/>
              </a:ext>
            </a:extLst>
          </p:cNvPr>
          <p:cNvGrpSpPr/>
          <p:nvPr/>
        </p:nvGrpSpPr>
        <p:grpSpPr>
          <a:xfrm>
            <a:off x="602035" y="4392915"/>
            <a:ext cx="583368" cy="668905"/>
            <a:chOff x="7233" y="3904035"/>
            <a:chExt cx="1192072" cy="108758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71625B5-D4D7-EA46-A836-64FC49F695AF}"/>
                </a:ext>
              </a:extLst>
            </p:cNvPr>
            <p:cNvCxnSpPr/>
            <p:nvPr/>
          </p:nvCxnSpPr>
          <p:spPr>
            <a:xfrm>
              <a:off x="428189" y="4665252"/>
              <a:ext cx="648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C7503D-97B4-8C42-BACB-76E48F648282}"/>
                </a:ext>
              </a:extLst>
            </p:cNvPr>
            <p:cNvCxnSpPr/>
            <p:nvPr/>
          </p:nvCxnSpPr>
          <p:spPr>
            <a:xfrm flipH="1" flipV="1">
              <a:off x="428189" y="4089188"/>
              <a:ext cx="8384" cy="5844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776AB0-C442-204B-8212-B0806D0C6BDD}"/>
                </a:ext>
              </a:extLst>
            </p:cNvPr>
            <p:cNvSpPr txBox="1"/>
            <p:nvPr/>
          </p:nvSpPr>
          <p:spPr>
            <a:xfrm>
              <a:off x="912047" y="4622288"/>
              <a:ext cx="28725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13FC4B-A051-604B-B67F-4F17AFE59260}"/>
                </a:ext>
              </a:extLst>
            </p:cNvPr>
            <p:cNvSpPr txBox="1"/>
            <p:nvPr/>
          </p:nvSpPr>
          <p:spPr>
            <a:xfrm>
              <a:off x="7233" y="390403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9616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EC05B-10BC-404A-AD79-031CB2FE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DA4E-DF64-C340-AA6E-466066CF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EA28-BE61-DE48-B4C2-C6C85E91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2C763-2E77-CC47-8335-DD4CD02AF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193" y="615450"/>
            <a:ext cx="6073046" cy="625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Autour de quels points doit-on formuler l’équilibre en rotation pour que chaque équation ne contienne qu’une seule inconnue?</a:t>
            </a:r>
          </a:p>
          <a:p>
            <a:endParaRPr lang="fr-FR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0C518B-12BA-234A-B45A-A793C801B217}"/>
              </a:ext>
            </a:extLst>
          </p:cNvPr>
          <p:cNvGrpSpPr/>
          <p:nvPr/>
        </p:nvGrpSpPr>
        <p:grpSpPr>
          <a:xfrm>
            <a:off x="1088516" y="1671415"/>
            <a:ext cx="7020365" cy="3341050"/>
            <a:chOff x="403112" y="1155621"/>
            <a:chExt cx="8665809" cy="41241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2A6F04-CFFD-CF4C-A552-80712FA30A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4875" y="1241425"/>
              <a:ext cx="7981296" cy="3974102"/>
              <a:chOff x="539551" y="2450859"/>
              <a:chExt cx="4371309" cy="2176592"/>
            </a:xfrm>
          </p:grpSpPr>
          <p:pic>
            <p:nvPicPr>
              <p:cNvPr id="8" name="Picture 7" descr="Grid.jpg">
                <a:extLst>
                  <a:ext uri="{FF2B5EF4-FFF2-40B4-BE49-F238E27FC236}">
                    <a16:creationId xmlns:a16="http://schemas.microsoft.com/office/drawing/2014/main" id="{475F16BE-8A2A-7442-B6E9-508D3EA741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" t="19909" r="39894" b="39759"/>
              <a:stretch/>
            </p:blipFill>
            <p:spPr>
              <a:xfrm>
                <a:off x="539551" y="2450859"/>
                <a:ext cx="4371309" cy="1957018"/>
              </a:xfrm>
              <a:prstGeom prst="rect">
                <a:avLst/>
              </a:prstGeom>
            </p:spPr>
          </p:pic>
          <p:pic>
            <p:nvPicPr>
              <p:cNvPr id="9" name="Picture 8" descr="Grid.jpg">
                <a:extLst>
                  <a:ext uri="{FF2B5EF4-FFF2-40B4-BE49-F238E27FC236}">
                    <a16:creationId xmlns:a16="http://schemas.microsoft.com/office/drawing/2014/main" id="{4C169681-1927-414A-8405-B57507F39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rcRect l="12327" t="8309" r="78646" b="88148"/>
              <a:stretch>
                <a:fillRect/>
              </a:stretch>
            </p:blipFill>
            <p:spPr>
              <a:xfrm>
                <a:off x="2409413" y="4455513"/>
                <a:ext cx="656492" cy="171938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6F2BA7-515A-AA41-9203-22A491212E81}"/>
                </a:ext>
              </a:extLst>
            </p:cNvPr>
            <p:cNvSpPr/>
            <p:nvPr/>
          </p:nvSpPr>
          <p:spPr>
            <a:xfrm>
              <a:off x="717154" y="1155621"/>
              <a:ext cx="8351767" cy="3768201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C8BA64-BA6A-6344-877A-B012C8DAA083}"/>
                </a:ext>
              </a:extLst>
            </p:cNvPr>
            <p:cNvSpPr/>
            <p:nvPr/>
          </p:nvSpPr>
          <p:spPr>
            <a:xfrm>
              <a:off x="1786124" y="3010072"/>
              <a:ext cx="1800200" cy="900000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238689-32E2-8D4F-8038-7D30127EF9AE}"/>
                </a:ext>
              </a:extLst>
            </p:cNvPr>
            <p:cNvGrpSpPr/>
            <p:nvPr/>
          </p:nvGrpSpPr>
          <p:grpSpPr>
            <a:xfrm>
              <a:off x="1426315" y="3893176"/>
              <a:ext cx="416195" cy="374245"/>
              <a:chOff x="1195512" y="5018076"/>
              <a:chExt cx="1000224" cy="829505"/>
            </a:xfrm>
          </p:grpSpPr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FB57CC82-26B0-154B-A10D-B63ECEDF5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AD8B92-90F1-C34C-A969-9D6541C26EF5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12AE1F7-A31D-D74F-B3AB-D5DF635E83A8}"/>
                </a:ext>
              </a:extLst>
            </p:cNvPr>
            <p:cNvGrpSpPr/>
            <p:nvPr/>
          </p:nvGrpSpPr>
          <p:grpSpPr>
            <a:xfrm rot="5400000">
              <a:off x="1417327" y="2678933"/>
              <a:ext cx="416195" cy="374245"/>
              <a:chOff x="1195512" y="5018076"/>
              <a:chExt cx="1000224" cy="829505"/>
            </a:xfrm>
          </p:grpSpPr>
          <p:pic>
            <p:nvPicPr>
              <p:cNvPr id="16" name="Picture 3">
                <a:extLst>
                  <a:ext uri="{FF2B5EF4-FFF2-40B4-BE49-F238E27FC236}">
                    <a16:creationId xmlns:a16="http://schemas.microsoft.com/office/drawing/2014/main" id="{D8CF87DA-6D14-D54D-8D95-D6C2F7A8AE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6FCA8-C9DA-6C4F-A07A-A4864339A21F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0E312D-B7C1-4B4D-BDBA-328D004F8593}"/>
                </a:ext>
              </a:extLst>
            </p:cNvPr>
            <p:cNvGrpSpPr/>
            <p:nvPr/>
          </p:nvGrpSpPr>
          <p:grpSpPr>
            <a:xfrm rot="-2700000">
              <a:off x="3378226" y="3956231"/>
              <a:ext cx="416195" cy="374245"/>
              <a:chOff x="1195512" y="5018076"/>
              <a:chExt cx="1000224" cy="829505"/>
            </a:xfrm>
          </p:grpSpPr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E955EBB5-5E68-6E4C-B7C2-C8C9C94F89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FCD38E0-AD83-3E43-A11C-AD0C295357CA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6CC9FA2-DDF8-C34C-9E1B-53F09EA7F9D2}"/>
                </a:ext>
              </a:extLst>
            </p:cNvPr>
            <p:cNvGrpSpPr/>
            <p:nvPr/>
          </p:nvGrpSpPr>
          <p:grpSpPr>
            <a:xfrm>
              <a:off x="403112" y="4422817"/>
              <a:ext cx="894306" cy="856935"/>
              <a:chOff x="-3040" y="3879291"/>
              <a:chExt cx="1117882" cy="1071169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2479E47-E6DC-FE4C-91DC-4725F1CF2044}"/>
                  </a:ext>
                </a:extLst>
              </p:cNvPr>
              <p:cNvCxnSpPr/>
              <p:nvPr/>
            </p:nvCxnSpPr>
            <p:spPr>
              <a:xfrm>
                <a:off x="428189" y="4665252"/>
                <a:ext cx="64807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CA1CD00-3E14-6046-9044-37501832A6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573" y="3952398"/>
                <a:ext cx="0" cy="7212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FA660-F0E8-3C40-8D16-4685B721536E}"/>
                  </a:ext>
                </a:extLst>
              </p:cNvPr>
              <p:cNvSpPr txBox="1"/>
              <p:nvPr/>
            </p:nvSpPr>
            <p:spPr>
              <a:xfrm>
                <a:off x="827584" y="4581128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EDBC0D-417B-7C4F-B2D6-DD06F59E96CA}"/>
                  </a:ext>
                </a:extLst>
              </p:cNvPr>
              <p:cNvSpPr txBox="1"/>
              <p:nvPr/>
            </p:nvSpPr>
            <p:spPr>
              <a:xfrm>
                <a:off x="-3040" y="3879291"/>
                <a:ext cx="287257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03C335-DF83-F74C-9851-FC28919B7447}"/>
                </a:ext>
              </a:extLst>
            </p:cNvPr>
            <p:cNvSpPr txBox="1"/>
            <p:nvPr/>
          </p:nvSpPr>
          <p:spPr>
            <a:xfrm>
              <a:off x="3638974" y="1694234"/>
              <a:ext cx="867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F=8kN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D52BC0B-B4F9-354B-B606-67F7F848F7E8}"/>
                </a:ext>
              </a:extLst>
            </p:cNvPr>
            <p:cNvCxnSpPr/>
            <p:nvPr/>
          </p:nvCxnSpPr>
          <p:spPr>
            <a:xfrm flipV="1">
              <a:off x="3575730" y="2150541"/>
              <a:ext cx="864000" cy="864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8D497A-183E-B14A-93B5-EF41A2F224B8}"/>
                </a:ext>
              </a:extLst>
            </p:cNvPr>
            <p:cNvSpPr/>
            <p:nvPr/>
          </p:nvSpPr>
          <p:spPr>
            <a:xfrm>
              <a:off x="6203969" y="3010072"/>
              <a:ext cx="1800200" cy="900000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4FB9E0-DC1B-6942-BC93-F1E81AA3747D}"/>
                </a:ext>
              </a:extLst>
            </p:cNvPr>
            <p:cNvSpPr txBox="1"/>
            <p:nvPr/>
          </p:nvSpPr>
          <p:spPr>
            <a:xfrm>
              <a:off x="8026668" y="1738307"/>
              <a:ext cx="867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F=8kN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CC8FF7-3D14-4E45-9941-95FD6714718A}"/>
                </a:ext>
              </a:extLst>
            </p:cNvPr>
            <p:cNvCxnSpPr/>
            <p:nvPr/>
          </p:nvCxnSpPr>
          <p:spPr>
            <a:xfrm flipV="1">
              <a:off x="7993575" y="2150541"/>
              <a:ext cx="864000" cy="864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A59C67-92CB-634A-895C-B19E58011565}"/>
                </a:ext>
              </a:extLst>
            </p:cNvPr>
            <p:cNvSpPr txBox="1"/>
            <p:nvPr/>
          </p:nvSpPr>
          <p:spPr>
            <a:xfrm>
              <a:off x="1812547" y="259948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64F035-6015-8342-848F-5DE8A181C971}"/>
                </a:ext>
              </a:extLst>
            </p:cNvPr>
            <p:cNvSpPr txBox="1"/>
            <p:nvPr/>
          </p:nvSpPr>
          <p:spPr>
            <a:xfrm>
              <a:off x="1878699" y="396928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578113-2377-B445-B1E6-AAFD1055BC48}"/>
                </a:ext>
              </a:extLst>
            </p:cNvPr>
            <p:cNvSpPr txBox="1"/>
            <p:nvPr/>
          </p:nvSpPr>
          <p:spPr>
            <a:xfrm>
              <a:off x="3778548" y="393701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73C4B4-B610-354A-B99B-24CC047C73DC}"/>
                </a:ext>
              </a:extLst>
            </p:cNvPr>
            <p:cNvCxnSpPr/>
            <p:nvPr/>
          </p:nvCxnSpPr>
          <p:spPr>
            <a:xfrm flipV="1">
              <a:off x="5771969" y="3910072"/>
              <a:ext cx="432000" cy="43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8235D4A-E8E2-0644-A0EC-9268D18C1B04}"/>
                </a:ext>
              </a:extLst>
            </p:cNvPr>
            <p:cNvCxnSpPr/>
            <p:nvPr/>
          </p:nvCxnSpPr>
          <p:spPr>
            <a:xfrm rot="5400000" flipV="1">
              <a:off x="5771969" y="2568154"/>
              <a:ext cx="432000" cy="43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759FCC-03D5-5F41-B632-EFACFFEECB47}"/>
                </a:ext>
              </a:extLst>
            </p:cNvPr>
            <p:cNvCxnSpPr/>
            <p:nvPr/>
          </p:nvCxnSpPr>
          <p:spPr>
            <a:xfrm rot="-5400000" flipV="1">
              <a:off x="7773427" y="4104855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1235DE-FD6B-6244-A751-91A2B2EC2729}"/>
                </a:ext>
              </a:extLst>
            </p:cNvPr>
            <p:cNvSpPr txBox="1"/>
            <p:nvPr/>
          </p:nvSpPr>
          <p:spPr>
            <a:xfrm>
              <a:off x="6226488" y="25827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021E6-2C49-1D4A-BC98-727D25E0606B}"/>
                </a:ext>
              </a:extLst>
            </p:cNvPr>
            <p:cNvSpPr txBox="1"/>
            <p:nvPr/>
          </p:nvSpPr>
          <p:spPr>
            <a:xfrm>
              <a:off x="6292640" y="39525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8E1B77-677C-D64E-9701-21C543DA9DE6}"/>
                </a:ext>
              </a:extLst>
            </p:cNvPr>
            <p:cNvSpPr txBox="1"/>
            <p:nvPr/>
          </p:nvSpPr>
          <p:spPr>
            <a:xfrm>
              <a:off x="8192489" y="392028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9E84F03-4882-E049-BF9D-E7203AFD0C1C}"/>
              </a:ext>
            </a:extLst>
          </p:cNvPr>
          <p:cNvSpPr txBox="1"/>
          <p:nvPr/>
        </p:nvSpPr>
        <p:spPr>
          <a:xfrm>
            <a:off x="4605541" y="4773102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7833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EC05B-10BC-404A-AD79-031CB2FE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DA4E-DF64-C340-AA6E-466066CF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EA28-BE61-DE48-B4C2-C6C85E91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0C518B-12BA-234A-B45A-A793C801B217}"/>
              </a:ext>
            </a:extLst>
          </p:cNvPr>
          <p:cNvGrpSpPr/>
          <p:nvPr/>
        </p:nvGrpSpPr>
        <p:grpSpPr>
          <a:xfrm>
            <a:off x="1088516" y="1671415"/>
            <a:ext cx="7020365" cy="3341050"/>
            <a:chOff x="403112" y="1155621"/>
            <a:chExt cx="8665809" cy="4124131"/>
          </a:xfrm>
        </p:grpSpPr>
        <p:pic>
          <p:nvPicPr>
            <p:cNvPr id="8" name="Picture 7" descr="Grid.jpg">
              <a:extLst>
                <a:ext uri="{FF2B5EF4-FFF2-40B4-BE49-F238E27FC236}">
                  <a16:creationId xmlns:a16="http://schemas.microsoft.com/office/drawing/2014/main" id="{475F16BE-8A2A-7442-B6E9-508D3EA74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1" t="19909" r="39894" b="39759"/>
            <a:stretch/>
          </p:blipFill>
          <p:spPr>
            <a:xfrm>
              <a:off x="904875" y="1241425"/>
              <a:ext cx="7981296" cy="357319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6F2BA7-515A-AA41-9203-22A491212E81}"/>
                </a:ext>
              </a:extLst>
            </p:cNvPr>
            <p:cNvSpPr/>
            <p:nvPr/>
          </p:nvSpPr>
          <p:spPr>
            <a:xfrm>
              <a:off x="717154" y="1155621"/>
              <a:ext cx="8351767" cy="3768201"/>
            </a:xfrm>
            <a:prstGeom prst="rect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C8BA64-BA6A-6344-877A-B012C8DAA083}"/>
                </a:ext>
              </a:extLst>
            </p:cNvPr>
            <p:cNvSpPr/>
            <p:nvPr/>
          </p:nvSpPr>
          <p:spPr>
            <a:xfrm>
              <a:off x="1786124" y="3010072"/>
              <a:ext cx="1800200" cy="900000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238689-32E2-8D4F-8038-7D30127EF9AE}"/>
                </a:ext>
              </a:extLst>
            </p:cNvPr>
            <p:cNvGrpSpPr/>
            <p:nvPr/>
          </p:nvGrpSpPr>
          <p:grpSpPr>
            <a:xfrm>
              <a:off x="1426315" y="3893176"/>
              <a:ext cx="416195" cy="374245"/>
              <a:chOff x="1195512" y="5018076"/>
              <a:chExt cx="1000224" cy="829505"/>
            </a:xfrm>
          </p:grpSpPr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FB57CC82-26B0-154B-A10D-B63ECEDF5E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AD8B92-90F1-C34C-A969-9D6541C26EF5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12AE1F7-A31D-D74F-B3AB-D5DF635E83A8}"/>
                </a:ext>
              </a:extLst>
            </p:cNvPr>
            <p:cNvGrpSpPr/>
            <p:nvPr/>
          </p:nvGrpSpPr>
          <p:grpSpPr>
            <a:xfrm rot="5400000">
              <a:off x="1417327" y="2678933"/>
              <a:ext cx="416195" cy="374245"/>
              <a:chOff x="1195512" y="5018076"/>
              <a:chExt cx="1000224" cy="829505"/>
            </a:xfrm>
          </p:grpSpPr>
          <p:pic>
            <p:nvPicPr>
              <p:cNvPr id="16" name="Picture 3">
                <a:extLst>
                  <a:ext uri="{FF2B5EF4-FFF2-40B4-BE49-F238E27FC236}">
                    <a16:creationId xmlns:a16="http://schemas.microsoft.com/office/drawing/2014/main" id="{D8CF87DA-6D14-D54D-8D95-D6C2F7A8AE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A6FCA8-C9DA-6C4F-A07A-A4864339A21F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0E312D-B7C1-4B4D-BDBA-328D004F8593}"/>
                </a:ext>
              </a:extLst>
            </p:cNvPr>
            <p:cNvGrpSpPr/>
            <p:nvPr/>
          </p:nvGrpSpPr>
          <p:grpSpPr>
            <a:xfrm rot="-2700000">
              <a:off x="3378226" y="3956231"/>
              <a:ext cx="416195" cy="374245"/>
              <a:chOff x="1195512" y="5018076"/>
              <a:chExt cx="1000224" cy="829505"/>
            </a:xfrm>
          </p:grpSpPr>
          <p:pic>
            <p:nvPicPr>
              <p:cNvPr id="19" name="Picture 3">
                <a:extLst>
                  <a:ext uri="{FF2B5EF4-FFF2-40B4-BE49-F238E27FC236}">
                    <a16:creationId xmlns:a16="http://schemas.microsoft.com/office/drawing/2014/main" id="{E955EBB5-5E68-6E4C-B7C2-C8C9C94F89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6"/>
              <a:stretch/>
            </p:blipFill>
            <p:spPr bwMode="auto">
              <a:xfrm>
                <a:off x="1195512" y="5018076"/>
                <a:ext cx="928216" cy="829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FCD38E0-AD83-3E43-A11C-AD0C295357CA}"/>
                  </a:ext>
                </a:extLst>
              </p:cNvPr>
              <p:cNvSpPr/>
              <p:nvPr/>
            </p:nvSpPr>
            <p:spPr>
              <a:xfrm>
                <a:off x="2051720" y="5433501"/>
                <a:ext cx="144016" cy="414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6CC9FA2-DDF8-C34C-9E1B-53F09EA7F9D2}"/>
                </a:ext>
              </a:extLst>
            </p:cNvPr>
            <p:cNvGrpSpPr/>
            <p:nvPr/>
          </p:nvGrpSpPr>
          <p:grpSpPr>
            <a:xfrm>
              <a:off x="403112" y="4422817"/>
              <a:ext cx="894306" cy="856935"/>
              <a:chOff x="-3040" y="3879291"/>
              <a:chExt cx="1117882" cy="1071169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2479E47-E6DC-FE4C-91DC-4725F1CF2044}"/>
                  </a:ext>
                </a:extLst>
              </p:cNvPr>
              <p:cNvCxnSpPr/>
              <p:nvPr/>
            </p:nvCxnSpPr>
            <p:spPr>
              <a:xfrm>
                <a:off x="428189" y="4665252"/>
                <a:ext cx="64807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CA1CD00-3E14-6046-9044-37501832A6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573" y="3952398"/>
                <a:ext cx="0" cy="7212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8FA660-F0E8-3C40-8D16-4685B721536E}"/>
                  </a:ext>
                </a:extLst>
              </p:cNvPr>
              <p:cNvSpPr txBox="1"/>
              <p:nvPr/>
            </p:nvSpPr>
            <p:spPr>
              <a:xfrm>
                <a:off x="827584" y="4581128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EDBC0D-417B-7C4F-B2D6-DD06F59E96CA}"/>
                  </a:ext>
                </a:extLst>
              </p:cNvPr>
              <p:cNvSpPr txBox="1"/>
              <p:nvPr/>
            </p:nvSpPr>
            <p:spPr>
              <a:xfrm>
                <a:off x="-3040" y="3879291"/>
                <a:ext cx="287257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03C335-DF83-F74C-9851-FC28919B7447}"/>
                </a:ext>
              </a:extLst>
            </p:cNvPr>
            <p:cNvSpPr txBox="1"/>
            <p:nvPr/>
          </p:nvSpPr>
          <p:spPr>
            <a:xfrm>
              <a:off x="3638974" y="1694234"/>
              <a:ext cx="867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F=8kN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D52BC0B-B4F9-354B-B606-67F7F848F7E8}"/>
                </a:ext>
              </a:extLst>
            </p:cNvPr>
            <p:cNvCxnSpPr/>
            <p:nvPr/>
          </p:nvCxnSpPr>
          <p:spPr>
            <a:xfrm flipV="1">
              <a:off x="3575730" y="2150541"/>
              <a:ext cx="864000" cy="864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8D497A-183E-B14A-93B5-EF41A2F224B8}"/>
                </a:ext>
              </a:extLst>
            </p:cNvPr>
            <p:cNvSpPr/>
            <p:nvPr/>
          </p:nvSpPr>
          <p:spPr>
            <a:xfrm>
              <a:off x="6203969" y="3010072"/>
              <a:ext cx="1800200" cy="900000"/>
            </a:xfrm>
            <a:prstGeom prst="rect">
              <a:avLst/>
            </a:prstGeom>
            <a:solidFill>
              <a:srgbClr val="007480">
                <a:alpha val="40000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4FB9E0-DC1B-6942-BC93-F1E81AA3747D}"/>
                </a:ext>
              </a:extLst>
            </p:cNvPr>
            <p:cNvSpPr txBox="1"/>
            <p:nvPr/>
          </p:nvSpPr>
          <p:spPr>
            <a:xfrm>
              <a:off x="8026668" y="1738307"/>
              <a:ext cx="867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F=8kN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CC8FF7-3D14-4E45-9941-95FD6714718A}"/>
                </a:ext>
              </a:extLst>
            </p:cNvPr>
            <p:cNvCxnSpPr/>
            <p:nvPr/>
          </p:nvCxnSpPr>
          <p:spPr>
            <a:xfrm flipV="1">
              <a:off x="7993575" y="2150541"/>
              <a:ext cx="864000" cy="864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A59C67-92CB-634A-895C-B19E58011565}"/>
                </a:ext>
              </a:extLst>
            </p:cNvPr>
            <p:cNvSpPr txBox="1"/>
            <p:nvPr/>
          </p:nvSpPr>
          <p:spPr>
            <a:xfrm>
              <a:off x="1812547" y="259948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64F035-6015-8342-848F-5DE8A181C971}"/>
                </a:ext>
              </a:extLst>
            </p:cNvPr>
            <p:cNvSpPr txBox="1"/>
            <p:nvPr/>
          </p:nvSpPr>
          <p:spPr>
            <a:xfrm>
              <a:off x="1878699" y="396928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578113-2377-B445-B1E6-AAFD1055BC48}"/>
                </a:ext>
              </a:extLst>
            </p:cNvPr>
            <p:cNvSpPr txBox="1"/>
            <p:nvPr/>
          </p:nvSpPr>
          <p:spPr>
            <a:xfrm>
              <a:off x="3778548" y="393701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73C4B4-B610-354A-B99B-24CC047C73DC}"/>
                </a:ext>
              </a:extLst>
            </p:cNvPr>
            <p:cNvCxnSpPr/>
            <p:nvPr/>
          </p:nvCxnSpPr>
          <p:spPr>
            <a:xfrm flipV="1">
              <a:off x="5771969" y="3910072"/>
              <a:ext cx="432000" cy="43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8235D4A-E8E2-0644-A0EC-9268D18C1B04}"/>
                </a:ext>
              </a:extLst>
            </p:cNvPr>
            <p:cNvCxnSpPr/>
            <p:nvPr/>
          </p:nvCxnSpPr>
          <p:spPr>
            <a:xfrm rot="5400000" flipV="1">
              <a:off x="5771969" y="2568154"/>
              <a:ext cx="432000" cy="43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759FCC-03D5-5F41-B632-EFACFFEECB47}"/>
                </a:ext>
              </a:extLst>
            </p:cNvPr>
            <p:cNvCxnSpPr/>
            <p:nvPr/>
          </p:nvCxnSpPr>
          <p:spPr>
            <a:xfrm rot="-5400000" flipV="1">
              <a:off x="7773427" y="4104855"/>
              <a:ext cx="432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1235DE-FD6B-6244-A751-91A2B2EC2729}"/>
                </a:ext>
              </a:extLst>
            </p:cNvPr>
            <p:cNvSpPr txBox="1"/>
            <p:nvPr/>
          </p:nvSpPr>
          <p:spPr>
            <a:xfrm>
              <a:off x="6226488" y="25827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021E6-2C49-1D4A-BC98-727D25E0606B}"/>
                </a:ext>
              </a:extLst>
            </p:cNvPr>
            <p:cNvSpPr txBox="1"/>
            <p:nvPr/>
          </p:nvSpPr>
          <p:spPr>
            <a:xfrm>
              <a:off x="6292640" y="395255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8E1B77-677C-D64E-9701-21C543DA9DE6}"/>
                </a:ext>
              </a:extLst>
            </p:cNvPr>
            <p:cNvSpPr txBox="1"/>
            <p:nvPr/>
          </p:nvSpPr>
          <p:spPr>
            <a:xfrm>
              <a:off x="8192489" y="392028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fr-CH" b="1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9E84F03-4882-E049-BF9D-E7203AFD0C1C}"/>
              </a:ext>
            </a:extLst>
          </p:cNvPr>
          <p:cNvSpPr txBox="1"/>
          <p:nvPr/>
        </p:nvSpPr>
        <p:spPr>
          <a:xfrm>
            <a:off x="4605541" y="4773102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i="1" dirty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BB8EB8-0CC6-5545-84B6-F7A94C36F770}"/>
              </a:ext>
            </a:extLst>
          </p:cNvPr>
          <p:cNvSpPr/>
          <p:nvPr/>
        </p:nvSpPr>
        <p:spPr>
          <a:xfrm>
            <a:off x="1017639" y="1563688"/>
            <a:ext cx="4055806" cy="3448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32C763-2E77-CC47-8335-DD4CD02AFF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6" y="1299870"/>
                <a:ext cx="3971894" cy="2300950"/>
              </a:xfrm>
            </p:spPr>
            <p:txBody>
              <a:bodyPr>
                <a:normAutofit/>
              </a:bodyPr>
              <a:lstStyle/>
              <a:p>
                <a:r>
                  <a:rPr lang="fr-CH" dirty="0"/>
                  <a:t>Résultats: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=−2.67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endParaRPr lang="fr-CH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=−5.33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=−3.77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endParaRPr lang="fr-FR" b="0" dirty="0"/>
              </a:p>
              <a:p>
                <a:r>
                  <a:rPr lang="fr-CH" dirty="0"/>
                  <a:t>Contrôle:</a:t>
                </a:r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 lvl="1"/>
                <a:endParaRPr lang="fr-CH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fr-CH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32C763-2E77-CC47-8335-DD4CD02AFF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6" y="1299870"/>
                <a:ext cx="3971894" cy="2300950"/>
              </a:xfrm>
              <a:blipFill>
                <a:blip r:embed="rId4"/>
                <a:stretch>
                  <a:fillRect t="-21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894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EC05B-10BC-404A-AD79-031CB2FE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8DA4E-DF64-C340-AA6E-466066CF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EA28-BE61-DE48-B4C2-C6C85E91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2C763-2E77-CC47-8335-DD4CD02AF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821" y="1341556"/>
            <a:ext cx="5435320" cy="44426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fr-CH" sz="6400" dirty="0"/>
              <a:t>Un tunnel rectangulaire est immergé dans l’eau (eau: </a:t>
            </a:r>
            <a:r>
              <a:rPr lang="fr-CH" sz="6400" dirty="0" err="1">
                <a:latin typeface="Symbol" panose="05050102010706020507" pitchFamily="18" charset="2"/>
              </a:rPr>
              <a:t>g</a:t>
            </a:r>
            <a:r>
              <a:rPr lang="fr-CH" sz="6400" baseline="-25000" dirty="0" err="1"/>
              <a:t>e</a:t>
            </a:r>
            <a:r>
              <a:rPr lang="fr-CH" sz="6400" dirty="0"/>
              <a:t>=10 kN/m</a:t>
            </a:r>
            <a:r>
              <a:rPr lang="fr-CH" sz="6400" baseline="30000" dirty="0"/>
              <a:t>3</a:t>
            </a:r>
            <a:r>
              <a:rPr lang="fr-CH" sz="6400" dirty="0"/>
              <a:t>, béton: </a:t>
            </a:r>
            <a:r>
              <a:rPr lang="fr-CH" sz="6400" dirty="0" err="1">
                <a:latin typeface="Symbol" panose="05050102010706020507" pitchFamily="18" charset="2"/>
              </a:rPr>
              <a:t>g</a:t>
            </a:r>
            <a:r>
              <a:rPr lang="fr-CH" sz="6400" baseline="-25000" dirty="0" err="1">
                <a:latin typeface="+mn-lt"/>
              </a:rPr>
              <a:t>b</a:t>
            </a:r>
            <a:r>
              <a:rPr lang="fr-CH" sz="6400" dirty="0"/>
              <a:t>=10 kN/m</a:t>
            </a:r>
            <a:r>
              <a:rPr lang="fr-CH" sz="6400" baseline="30000" dirty="0"/>
              <a:t>3</a:t>
            </a:r>
            <a:r>
              <a:rPr lang="fr-CH" sz="6400" dirty="0"/>
              <a:t>). Il est ancré au sol par des paires de câbles disposés tous les 6 m. La surcharge admise dans les tunnels est de 10 kN/m’.    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CH" sz="6400" dirty="0"/>
              <a:t>Dessiner la distribution de la poussée hydrostatique appliquée sur le tunnel.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CH" sz="6400" dirty="0"/>
              <a:t>Déterminer l'orientation et la valeur de la résultante de la poussée hydrostatique qui s’applique sur le tunnel. Cette force est aussi appelée "Poussée d’Archimède".   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CH" sz="6400" dirty="0"/>
              <a:t>Représenter dans un schéma toutes les forces qui agissent sur le tunnel (schéma de corps libre). Calculer la force reprise par chaque câble.</a:t>
            </a:r>
          </a:p>
          <a:p>
            <a:pPr lvl="1"/>
            <a:endParaRPr lang="fr-CH" sz="6400" dirty="0"/>
          </a:p>
          <a:p>
            <a:pPr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8BAB31-9269-4736-A816-AD7DFAECF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15"/>
          <a:stretch/>
        </p:blipFill>
        <p:spPr>
          <a:xfrm>
            <a:off x="381393" y="1703700"/>
            <a:ext cx="2698128" cy="18643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30D0F-CB85-4753-819E-67D9D845825A}"/>
              </a:ext>
            </a:extLst>
          </p:cNvPr>
          <p:cNvSpPr/>
          <p:nvPr/>
        </p:nvSpPr>
        <p:spPr>
          <a:xfrm>
            <a:off x="2622176" y="2671482"/>
            <a:ext cx="573742" cy="89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82D65C3-14DA-4215-936D-D7A7B07C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4" y="47333"/>
            <a:ext cx="889004" cy="11853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8296F5C-4643-4EB3-A167-D95E5FE67C5D}"/>
              </a:ext>
            </a:extLst>
          </p:cNvPr>
          <p:cNvSpPr txBox="1"/>
          <p:nvPr/>
        </p:nvSpPr>
        <p:spPr>
          <a:xfrm>
            <a:off x="671870" y="4698298"/>
            <a:ext cx="24849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50" dirty="0"/>
              <a:t>https://github.com/eesd-epfl/Statique_I</a:t>
            </a:r>
          </a:p>
        </p:txBody>
      </p:sp>
    </p:spTree>
    <p:extLst>
      <p:ext uri="{BB962C8B-B14F-4D97-AF65-F5344CB8AC3E}">
        <p14:creationId xmlns:p14="http://schemas.microsoft.com/office/powerpoint/2010/main" val="347487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EB54D-BE5B-4293-AE64-61F3ADA6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D08D9-7134-4B56-8D3D-F8729E82D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62BF5-1DED-48F3-9B8C-72C47FF6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B935A-3EE0-4298-B236-80C7BFA17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15"/>
          <a:stretch/>
        </p:blipFill>
        <p:spPr>
          <a:xfrm>
            <a:off x="381393" y="1703700"/>
            <a:ext cx="2698128" cy="18643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284CE7-EECB-4113-8C42-1EDE9376D629}"/>
              </a:ext>
            </a:extLst>
          </p:cNvPr>
          <p:cNvSpPr/>
          <p:nvPr/>
        </p:nvSpPr>
        <p:spPr>
          <a:xfrm>
            <a:off x="2622176" y="2671482"/>
            <a:ext cx="573742" cy="89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4245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4">
            <a:extLst>
              <a:ext uri="{FF2B5EF4-FFF2-40B4-BE49-F238E27FC236}">
                <a16:creationId xmlns:a16="http://schemas.microsoft.com/office/drawing/2014/main" id="{0A33A9E0-AF19-7749-9C26-8102EDE26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93" y="1505720"/>
            <a:ext cx="1314982" cy="103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196F22-201A-8B4D-93E0-3E259698218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95686" y="1219597"/>
                <a:ext cx="5945630" cy="3792871"/>
              </a:xfrm>
            </p:spPr>
            <p:txBody>
              <a:bodyPr>
                <a:normAutofit/>
              </a:bodyPr>
              <a:lstStyle/>
              <a:p>
                <a:r>
                  <a:rPr lang="fr-CH" sz="1600" dirty="0"/>
                  <a:t>Décider clairement quelle structure ou quelle partie de la structure on désire traiter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Introduire toutes les forces et moments qui agissent sur la structure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Isoler la structure de son entourage à l’aide de coupes («corps isolé») et extérioriser les réactions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Réduire des forces si cela facilite les calculs (par exemple les charges distribuées)</a:t>
                </a:r>
                <a:endParaRPr lang="fr-CH" sz="1600" dirty="0"/>
              </a:p>
              <a:p>
                <a:r>
                  <a:rPr lang="fr-CH" sz="1600" dirty="0">
                    <a:sym typeface="Wingdings" pitchFamily="2" charset="2"/>
                  </a:rPr>
                  <a:t>Formuler l’équilibre avec 3 équations (2D) ou 6 équations (3D) d’équilibre indépendantes (choisir judicieusement)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Contrôler les calculs avec 1 ou 2 autres équations</a:t>
                </a:r>
              </a:p>
              <a:p>
                <a:pPr marL="342900" lvl="1" indent="0">
                  <a:buNone/>
                </a:pPr>
                <a:r>
                  <a:rPr lang="fr-CH" sz="1400" i="1" dirty="0">
                    <a:sym typeface="Wingdings" pitchFamily="2" charset="2"/>
                  </a:rPr>
                  <a:t>par exemple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CH" sz="1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fr-CH" sz="14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𝐵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=0</m:t>
                        </m:r>
                      </m:e>
                    </m:nary>
                  </m:oMath>
                </a14:m>
                <a:endParaRPr lang="fr-CH" sz="1400" i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196F22-201A-8B4D-93E0-3E2596982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5686" y="1219597"/>
                <a:ext cx="5945630" cy="3792871"/>
              </a:xfrm>
              <a:blipFill>
                <a:blip r:embed="rId3"/>
                <a:stretch>
                  <a:fillRect t="-13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0FC907-902E-2040-9C6F-C88EFF5F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662189"/>
          </a:xfrm>
        </p:spPr>
        <p:txBody>
          <a:bodyPr>
            <a:normAutofit fontScale="90000"/>
          </a:bodyPr>
          <a:lstStyle/>
          <a:p>
            <a:r>
              <a:rPr lang="fr-CH" dirty="0"/>
              <a:t>Démarche pour formuler les équations d’équilibre d’un solide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0CC1-9C1C-2840-9519-DABF61BD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DE03-522E-2F44-A642-8A666290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137DA-F2E5-074B-97D3-4FA85395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14E649-3FD7-AC4A-BBDD-C520798428C3}"/>
              </a:ext>
            </a:extLst>
          </p:cNvPr>
          <p:cNvGrpSpPr/>
          <p:nvPr/>
        </p:nvGrpSpPr>
        <p:grpSpPr>
          <a:xfrm>
            <a:off x="6597271" y="593179"/>
            <a:ext cx="1382530" cy="1197713"/>
            <a:chOff x="7092280" y="893460"/>
            <a:chExt cx="1430645" cy="12393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30C8D3-BADF-924E-80C3-823E434AB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5" t="44280" r="11471" b="5446"/>
            <a:stretch/>
          </p:blipFill>
          <p:spPr>
            <a:xfrm>
              <a:off x="7092280" y="1052736"/>
              <a:ext cx="1374445" cy="1080120"/>
            </a:xfrm>
            <a:prstGeom prst="rect">
              <a:avLst/>
            </a:prstGeom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74045C-4A9C-2543-A749-EFA1E5B70589}"/>
                </a:ext>
              </a:extLst>
            </p:cNvPr>
            <p:cNvSpPr/>
            <p:nvPr/>
          </p:nvSpPr>
          <p:spPr>
            <a:xfrm>
              <a:off x="7335310" y="893460"/>
              <a:ext cx="1187615" cy="1102864"/>
            </a:xfrm>
            <a:custGeom>
              <a:avLst/>
              <a:gdLst>
                <a:gd name="connsiteX0" fmla="*/ 1019933 w 1187615"/>
                <a:gd name="connsiteY0" fmla="*/ 76781 h 1102864"/>
                <a:gd name="connsiteX1" fmla="*/ 936171 w 1187615"/>
                <a:gd name="connsiteY1" fmla="*/ 55841 h 1102864"/>
                <a:gd name="connsiteX2" fmla="*/ 880330 w 1187615"/>
                <a:gd name="connsiteY2" fmla="*/ 41880 h 1102864"/>
                <a:gd name="connsiteX3" fmla="*/ 803548 w 1187615"/>
                <a:gd name="connsiteY3" fmla="*/ 34900 h 1102864"/>
                <a:gd name="connsiteX4" fmla="*/ 761667 w 1187615"/>
                <a:gd name="connsiteY4" fmla="*/ 27920 h 1102864"/>
                <a:gd name="connsiteX5" fmla="*/ 608104 w 1187615"/>
                <a:gd name="connsiteY5" fmla="*/ 20940 h 1102864"/>
                <a:gd name="connsiteX6" fmla="*/ 552263 w 1187615"/>
                <a:gd name="connsiteY6" fmla="*/ 13960 h 1102864"/>
                <a:gd name="connsiteX7" fmla="*/ 440580 w 1187615"/>
                <a:gd name="connsiteY7" fmla="*/ 6980 h 1102864"/>
                <a:gd name="connsiteX8" fmla="*/ 342858 w 1187615"/>
                <a:gd name="connsiteY8" fmla="*/ 0 h 1102864"/>
                <a:gd name="connsiteX9" fmla="*/ 147414 w 1187615"/>
                <a:gd name="connsiteY9" fmla="*/ 6980 h 1102864"/>
                <a:gd name="connsiteX10" fmla="*/ 84592 w 1187615"/>
                <a:gd name="connsiteY10" fmla="*/ 34900 h 1102864"/>
                <a:gd name="connsiteX11" fmla="*/ 56672 w 1187615"/>
                <a:gd name="connsiteY11" fmla="*/ 48861 h 1102864"/>
                <a:gd name="connsiteX12" fmla="*/ 42711 w 1187615"/>
                <a:gd name="connsiteY12" fmla="*/ 69801 h 1102864"/>
                <a:gd name="connsiteX13" fmla="*/ 28751 w 1187615"/>
                <a:gd name="connsiteY13" fmla="*/ 111682 h 1102864"/>
                <a:gd name="connsiteX14" fmla="*/ 21771 w 1187615"/>
                <a:gd name="connsiteY14" fmla="*/ 132622 h 1102864"/>
                <a:gd name="connsiteX15" fmla="*/ 7811 w 1187615"/>
                <a:gd name="connsiteY15" fmla="*/ 160543 h 1102864"/>
                <a:gd name="connsiteX16" fmla="*/ 7811 w 1187615"/>
                <a:gd name="connsiteY16" fmla="*/ 411829 h 1102864"/>
                <a:gd name="connsiteX17" fmla="*/ 28751 w 1187615"/>
                <a:gd name="connsiteY17" fmla="*/ 460690 h 1102864"/>
                <a:gd name="connsiteX18" fmla="*/ 42711 w 1187615"/>
                <a:gd name="connsiteY18" fmla="*/ 502571 h 1102864"/>
                <a:gd name="connsiteX19" fmla="*/ 56672 w 1187615"/>
                <a:gd name="connsiteY19" fmla="*/ 530491 h 1102864"/>
                <a:gd name="connsiteX20" fmla="*/ 63652 w 1187615"/>
                <a:gd name="connsiteY20" fmla="*/ 551432 h 1102864"/>
                <a:gd name="connsiteX21" fmla="*/ 91572 w 1187615"/>
                <a:gd name="connsiteY21" fmla="*/ 600293 h 1102864"/>
                <a:gd name="connsiteX22" fmla="*/ 98553 w 1187615"/>
                <a:gd name="connsiteY22" fmla="*/ 621233 h 1102864"/>
                <a:gd name="connsiteX23" fmla="*/ 126473 w 1187615"/>
                <a:gd name="connsiteY23" fmla="*/ 670094 h 1102864"/>
                <a:gd name="connsiteX24" fmla="*/ 140434 w 1187615"/>
                <a:gd name="connsiteY24" fmla="*/ 684055 h 1102864"/>
                <a:gd name="connsiteX25" fmla="*/ 168354 w 1187615"/>
                <a:gd name="connsiteY25" fmla="*/ 725935 h 1102864"/>
                <a:gd name="connsiteX26" fmla="*/ 189295 w 1187615"/>
                <a:gd name="connsiteY26" fmla="*/ 802717 h 1102864"/>
                <a:gd name="connsiteX27" fmla="*/ 196275 w 1187615"/>
                <a:gd name="connsiteY27" fmla="*/ 823658 h 1102864"/>
                <a:gd name="connsiteX28" fmla="*/ 210235 w 1187615"/>
                <a:gd name="connsiteY28" fmla="*/ 844598 h 1102864"/>
                <a:gd name="connsiteX29" fmla="*/ 231175 w 1187615"/>
                <a:gd name="connsiteY29" fmla="*/ 879499 h 1102864"/>
                <a:gd name="connsiteX30" fmla="*/ 252116 w 1187615"/>
                <a:gd name="connsiteY30" fmla="*/ 921380 h 1102864"/>
                <a:gd name="connsiteX31" fmla="*/ 293997 w 1187615"/>
                <a:gd name="connsiteY31" fmla="*/ 949300 h 1102864"/>
                <a:gd name="connsiteX32" fmla="*/ 300977 w 1187615"/>
                <a:gd name="connsiteY32" fmla="*/ 970241 h 1102864"/>
                <a:gd name="connsiteX33" fmla="*/ 321917 w 1187615"/>
                <a:gd name="connsiteY33" fmla="*/ 977221 h 1102864"/>
                <a:gd name="connsiteX34" fmla="*/ 363798 w 1187615"/>
                <a:gd name="connsiteY34" fmla="*/ 1005142 h 1102864"/>
                <a:gd name="connsiteX35" fmla="*/ 377759 w 1187615"/>
                <a:gd name="connsiteY35" fmla="*/ 1019102 h 1102864"/>
                <a:gd name="connsiteX36" fmla="*/ 419640 w 1187615"/>
                <a:gd name="connsiteY36" fmla="*/ 1033062 h 1102864"/>
                <a:gd name="connsiteX37" fmla="*/ 440580 w 1187615"/>
                <a:gd name="connsiteY37" fmla="*/ 1047022 h 1102864"/>
                <a:gd name="connsiteX38" fmla="*/ 454540 w 1187615"/>
                <a:gd name="connsiteY38" fmla="*/ 1060983 h 1102864"/>
                <a:gd name="connsiteX39" fmla="*/ 475481 w 1187615"/>
                <a:gd name="connsiteY39" fmla="*/ 1067963 h 1102864"/>
                <a:gd name="connsiteX40" fmla="*/ 573203 w 1187615"/>
                <a:gd name="connsiteY40" fmla="*/ 1081923 h 1102864"/>
                <a:gd name="connsiteX41" fmla="*/ 698846 w 1187615"/>
                <a:gd name="connsiteY41" fmla="*/ 1095884 h 1102864"/>
                <a:gd name="connsiteX42" fmla="*/ 740727 w 1187615"/>
                <a:gd name="connsiteY42" fmla="*/ 1102864 h 1102864"/>
                <a:gd name="connsiteX43" fmla="*/ 894290 w 1187615"/>
                <a:gd name="connsiteY43" fmla="*/ 1095884 h 1102864"/>
                <a:gd name="connsiteX44" fmla="*/ 915230 w 1187615"/>
                <a:gd name="connsiteY44" fmla="*/ 1088903 h 1102864"/>
                <a:gd name="connsiteX45" fmla="*/ 936171 w 1187615"/>
                <a:gd name="connsiteY45" fmla="*/ 1074943 h 1102864"/>
                <a:gd name="connsiteX46" fmla="*/ 978052 w 1187615"/>
                <a:gd name="connsiteY46" fmla="*/ 1054003 h 1102864"/>
                <a:gd name="connsiteX47" fmla="*/ 1026913 w 1187615"/>
                <a:gd name="connsiteY47" fmla="*/ 998161 h 1102864"/>
                <a:gd name="connsiteX48" fmla="*/ 1054834 w 1187615"/>
                <a:gd name="connsiteY48" fmla="*/ 970241 h 1102864"/>
                <a:gd name="connsiteX49" fmla="*/ 1082754 w 1187615"/>
                <a:gd name="connsiteY49" fmla="*/ 928360 h 1102864"/>
                <a:gd name="connsiteX50" fmla="*/ 1096714 w 1187615"/>
                <a:gd name="connsiteY50" fmla="*/ 907419 h 1102864"/>
                <a:gd name="connsiteX51" fmla="*/ 1110675 w 1187615"/>
                <a:gd name="connsiteY51" fmla="*/ 858558 h 1102864"/>
                <a:gd name="connsiteX52" fmla="*/ 1117655 w 1187615"/>
                <a:gd name="connsiteY52" fmla="*/ 837618 h 1102864"/>
                <a:gd name="connsiteX53" fmla="*/ 1138595 w 1187615"/>
                <a:gd name="connsiteY53" fmla="*/ 809697 h 1102864"/>
                <a:gd name="connsiteX54" fmla="*/ 1152556 w 1187615"/>
                <a:gd name="connsiteY54" fmla="*/ 781777 h 1102864"/>
                <a:gd name="connsiteX55" fmla="*/ 1159536 w 1187615"/>
                <a:gd name="connsiteY55" fmla="*/ 753856 h 1102864"/>
                <a:gd name="connsiteX56" fmla="*/ 1173496 w 1187615"/>
                <a:gd name="connsiteY56" fmla="*/ 718955 h 1102864"/>
                <a:gd name="connsiteX57" fmla="*/ 1180476 w 1187615"/>
                <a:gd name="connsiteY57" fmla="*/ 698015 h 1102864"/>
                <a:gd name="connsiteX58" fmla="*/ 1180476 w 1187615"/>
                <a:gd name="connsiteY58" fmla="*/ 425789 h 1102864"/>
                <a:gd name="connsiteX59" fmla="*/ 1152556 w 1187615"/>
                <a:gd name="connsiteY59" fmla="*/ 383908 h 1102864"/>
                <a:gd name="connsiteX60" fmla="*/ 1138595 w 1187615"/>
                <a:gd name="connsiteY60" fmla="*/ 355987 h 1102864"/>
                <a:gd name="connsiteX61" fmla="*/ 1124635 w 1187615"/>
                <a:gd name="connsiteY61" fmla="*/ 314106 h 1102864"/>
                <a:gd name="connsiteX62" fmla="*/ 1110675 w 1187615"/>
                <a:gd name="connsiteY62" fmla="*/ 293166 h 1102864"/>
                <a:gd name="connsiteX63" fmla="*/ 1096714 w 1187615"/>
                <a:gd name="connsiteY63" fmla="*/ 265245 h 1102864"/>
                <a:gd name="connsiteX64" fmla="*/ 1082754 w 1187615"/>
                <a:gd name="connsiteY64" fmla="*/ 223364 h 1102864"/>
                <a:gd name="connsiteX65" fmla="*/ 1054834 w 1187615"/>
                <a:gd name="connsiteY65" fmla="*/ 181484 h 1102864"/>
                <a:gd name="connsiteX66" fmla="*/ 1026913 w 1187615"/>
                <a:gd name="connsiteY66" fmla="*/ 139603 h 1102864"/>
                <a:gd name="connsiteX67" fmla="*/ 1012953 w 1187615"/>
                <a:gd name="connsiteY67" fmla="*/ 125642 h 1102864"/>
                <a:gd name="connsiteX68" fmla="*/ 1019933 w 1187615"/>
                <a:gd name="connsiteY68" fmla="*/ 76781 h 110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187615" h="1102864">
                  <a:moveTo>
                    <a:pt x="1019933" y="76781"/>
                  </a:moveTo>
                  <a:cubicBezTo>
                    <a:pt x="1007136" y="65148"/>
                    <a:pt x="1015133" y="72762"/>
                    <a:pt x="936171" y="55841"/>
                  </a:cubicBezTo>
                  <a:cubicBezTo>
                    <a:pt x="917410" y="51821"/>
                    <a:pt x="899438" y="43617"/>
                    <a:pt x="880330" y="41880"/>
                  </a:cubicBezTo>
                  <a:cubicBezTo>
                    <a:pt x="854736" y="39553"/>
                    <a:pt x="829072" y="37903"/>
                    <a:pt x="803548" y="34900"/>
                  </a:cubicBezTo>
                  <a:cubicBezTo>
                    <a:pt x="789492" y="33246"/>
                    <a:pt x="775784" y="28928"/>
                    <a:pt x="761667" y="27920"/>
                  </a:cubicBezTo>
                  <a:cubicBezTo>
                    <a:pt x="710557" y="24269"/>
                    <a:pt x="659292" y="23267"/>
                    <a:pt x="608104" y="20940"/>
                  </a:cubicBezTo>
                  <a:cubicBezTo>
                    <a:pt x="589490" y="18613"/>
                    <a:pt x="570957" y="15518"/>
                    <a:pt x="552263" y="13960"/>
                  </a:cubicBezTo>
                  <a:cubicBezTo>
                    <a:pt x="515092" y="10862"/>
                    <a:pt x="477798" y="9461"/>
                    <a:pt x="440580" y="6980"/>
                  </a:cubicBezTo>
                  <a:lnTo>
                    <a:pt x="342858" y="0"/>
                  </a:lnTo>
                  <a:cubicBezTo>
                    <a:pt x="277710" y="2327"/>
                    <a:pt x="212351" y="1250"/>
                    <a:pt x="147414" y="6980"/>
                  </a:cubicBezTo>
                  <a:cubicBezTo>
                    <a:pt x="111386" y="10159"/>
                    <a:pt x="109903" y="20436"/>
                    <a:pt x="84592" y="34900"/>
                  </a:cubicBezTo>
                  <a:cubicBezTo>
                    <a:pt x="75558" y="40063"/>
                    <a:pt x="65979" y="44207"/>
                    <a:pt x="56672" y="48861"/>
                  </a:cubicBezTo>
                  <a:cubicBezTo>
                    <a:pt x="52018" y="55841"/>
                    <a:pt x="46118" y="62135"/>
                    <a:pt x="42711" y="69801"/>
                  </a:cubicBezTo>
                  <a:cubicBezTo>
                    <a:pt x="36734" y="83248"/>
                    <a:pt x="33404" y="97722"/>
                    <a:pt x="28751" y="111682"/>
                  </a:cubicBezTo>
                  <a:cubicBezTo>
                    <a:pt x="26424" y="118662"/>
                    <a:pt x="25061" y="126041"/>
                    <a:pt x="21771" y="132622"/>
                  </a:cubicBezTo>
                  <a:lnTo>
                    <a:pt x="7811" y="160543"/>
                  </a:lnTo>
                  <a:cubicBezTo>
                    <a:pt x="-1471" y="281198"/>
                    <a:pt x="-3679" y="262461"/>
                    <a:pt x="7811" y="411829"/>
                  </a:cubicBezTo>
                  <a:cubicBezTo>
                    <a:pt x="8881" y="425737"/>
                    <a:pt x="24513" y="450094"/>
                    <a:pt x="28751" y="460690"/>
                  </a:cubicBezTo>
                  <a:cubicBezTo>
                    <a:pt x="34216" y="474353"/>
                    <a:pt x="38058" y="488611"/>
                    <a:pt x="42711" y="502571"/>
                  </a:cubicBezTo>
                  <a:cubicBezTo>
                    <a:pt x="46001" y="512442"/>
                    <a:pt x="52573" y="520927"/>
                    <a:pt x="56672" y="530491"/>
                  </a:cubicBezTo>
                  <a:cubicBezTo>
                    <a:pt x="59570" y="537254"/>
                    <a:pt x="60754" y="544669"/>
                    <a:pt x="63652" y="551432"/>
                  </a:cubicBezTo>
                  <a:cubicBezTo>
                    <a:pt x="100345" y="637051"/>
                    <a:pt x="56537" y="530224"/>
                    <a:pt x="91572" y="600293"/>
                  </a:cubicBezTo>
                  <a:cubicBezTo>
                    <a:pt x="94863" y="606874"/>
                    <a:pt x="95655" y="614470"/>
                    <a:pt x="98553" y="621233"/>
                  </a:cubicBezTo>
                  <a:cubicBezTo>
                    <a:pt x="105168" y="636668"/>
                    <a:pt x="115687" y="656612"/>
                    <a:pt x="126473" y="670094"/>
                  </a:cubicBezTo>
                  <a:cubicBezTo>
                    <a:pt x="130584" y="675233"/>
                    <a:pt x="136485" y="678790"/>
                    <a:pt x="140434" y="684055"/>
                  </a:cubicBezTo>
                  <a:cubicBezTo>
                    <a:pt x="150501" y="697477"/>
                    <a:pt x="168354" y="725935"/>
                    <a:pt x="168354" y="725935"/>
                  </a:cubicBezTo>
                  <a:cubicBezTo>
                    <a:pt x="178221" y="775269"/>
                    <a:pt x="171581" y="749577"/>
                    <a:pt x="189295" y="802717"/>
                  </a:cubicBezTo>
                  <a:cubicBezTo>
                    <a:pt x="191622" y="809697"/>
                    <a:pt x="192194" y="817536"/>
                    <a:pt x="196275" y="823658"/>
                  </a:cubicBezTo>
                  <a:cubicBezTo>
                    <a:pt x="200928" y="830638"/>
                    <a:pt x="206483" y="837095"/>
                    <a:pt x="210235" y="844598"/>
                  </a:cubicBezTo>
                  <a:cubicBezTo>
                    <a:pt x="228358" y="880844"/>
                    <a:pt x="203907" y="852229"/>
                    <a:pt x="231175" y="879499"/>
                  </a:cubicBezTo>
                  <a:cubicBezTo>
                    <a:pt x="236154" y="894434"/>
                    <a:pt x="239383" y="910238"/>
                    <a:pt x="252116" y="921380"/>
                  </a:cubicBezTo>
                  <a:cubicBezTo>
                    <a:pt x="264743" y="932428"/>
                    <a:pt x="293997" y="949300"/>
                    <a:pt x="293997" y="949300"/>
                  </a:cubicBezTo>
                  <a:cubicBezTo>
                    <a:pt x="296324" y="956280"/>
                    <a:pt x="295774" y="965038"/>
                    <a:pt x="300977" y="970241"/>
                  </a:cubicBezTo>
                  <a:cubicBezTo>
                    <a:pt x="306179" y="975444"/>
                    <a:pt x="315485" y="973648"/>
                    <a:pt x="321917" y="977221"/>
                  </a:cubicBezTo>
                  <a:cubicBezTo>
                    <a:pt x="336584" y="985369"/>
                    <a:pt x="351934" y="993278"/>
                    <a:pt x="363798" y="1005142"/>
                  </a:cubicBezTo>
                  <a:cubicBezTo>
                    <a:pt x="368452" y="1009795"/>
                    <a:pt x="371873" y="1016159"/>
                    <a:pt x="377759" y="1019102"/>
                  </a:cubicBezTo>
                  <a:cubicBezTo>
                    <a:pt x="390921" y="1025683"/>
                    <a:pt x="419640" y="1033062"/>
                    <a:pt x="419640" y="1033062"/>
                  </a:cubicBezTo>
                  <a:cubicBezTo>
                    <a:pt x="426620" y="1037715"/>
                    <a:pt x="434029" y="1041781"/>
                    <a:pt x="440580" y="1047022"/>
                  </a:cubicBezTo>
                  <a:cubicBezTo>
                    <a:pt x="445719" y="1051133"/>
                    <a:pt x="448897" y="1057597"/>
                    <a:pt x="454540" y="1060983"/>
                  </a:cubicBezTo>
                  <a:cubicBezTo>
                    <a:pt x="460849" y="1064769"/>
                    <a:pt x="468406" y="1065942"/>
                    <a:pt x="475481" y="1067963"/>
                  </a:cubicBezTo>
                  <a:cubicBezTo>
                    <a:pt x="516356" y="1079641"/>
                    <a:pt x="517573" y="1076360"/>
                    <a:pt x="573203" y="1081923"/>
                  </a:cubicBezTo>
                  <a:cubicBezTo>
                    <a:pt x="630154" y="1100907"/>
                    <a:pt x="573358" y="1083932"/>
                    <a:pt x="698846" y="1095884"/>
                  </a:cubicBezTo>
                  <a:cubicBezTo>
                    <a:pt x="712935" y="1097226"/>
                    <a:pt x="726767" y="1100537"/>
                    <a:pt x="740727" y="1102864"/>
                  </a:cubicBezTo>
                  <a:cubicBezTo>
                    <a:pt x="791915" y="1100537"/>
                    <a:pt x="843213" y="1099970"/>
                    <a:pt x="894290" y="1095884"/>
                  </a:cubicBezTo>
                  <a:cubicBezTo>
                    <a:pt x="901624" y="1095297"/>
                    <a:pt x="908649" y="1092194"/>
                    <a:pt x="915230" y="1088903"/>
                  </a:cubicBezTo>
                  <a:cubicBezTo>
                    <a:pt x="922733" y="1085151"/>
                    <a:pt x="928667" y="1078695"/>
                    <a:pt x="936171" y="1074943"/>
                  </a:cubicBezTo>
                  <a:cubicBezTo>
                    <a:pt x="964725" y="1060666"/>
                    <a:pt x="951382" y="1077339"/>
                    <a:pt x="978052" y="1054003"/>
                  </a:cubicBezTo>
                  <a:cubicBezTo>
                    <a:pt x="1053137" y="988305"/>
                    <a:pt x="986362" y="1045470"/>
                    <a:pt x="1026913" y="998161"/>
                  </a:cubicBezTo>
                  <a:cubicBezTo>
                    <a:pt x="1035479" y="988168"/>
                    <a:pt x="1046612" y="980519"/>
                    <a:pt x="1054834" y="970241"/>
                  </a:cubicBezTo>
                  <a:cubicBezTo>
                    <a:pt x="1065315" y="957140"/>
                    <a:pt x="1073447" y="942320"/>
                    <a:pt x="1082754" y="928360"/>
                  </a:cubicBezTo>
                  <a:lnTo>
                    <a:pt x="1096714" y="907419"/>
                  </a:lnTo>
                  <a:cubicBezTo>
                    <a:pt x="1101368" y="891132"/>
                    <a:pt x="1105808" y="874782"/>
                    <a:pt x="1110675" y="858558"/>
                  </a:cubicBezTo>
                  <a:cubicBezTo>
                    <a:pt x="1112789" y="851511"/>
                    <a:pt x="1114005" y="844006"/>
                    <a:pt x="1117655" y="837618"/>
                  </a:cubicBezTo>
                  <a:cubicBezTo>
                    <a:pt x="1123427" y="827517"/>
                    <a:pt x="1132429" y="819562"/>
                    <a:pt x="1138595" y="809697"/>
                  </a:cubicBezTo>
                  <a:cubicBezTo>
                    <a:pt x="1144110" y="800873"/>
                    <a:pt x="1147902" y="791084"/>
                    <a:pt x="1152556" y="781777"/>
                  </a:cubicBezTo>
                  <a:cubicBezTo>
                    <a:pt x="1154883" y="772470"/>
                    <a:pt x="1156502" y="762957"/>
                    <a:pt x="1159536" y="753856"/>
                  </a:cubicBezTo>
                  <a:cubicBezTo>
                    <a:pt x="1163498" y="741969"/>
                    <a:pt x="1169097" y="730687"/>
                    <a:pt x="1173496" y="718955"/>
                  </a:cubicBezTo>
                  <a:cubicBezTo>
                    <a:pt x="1176079" y="712066"/>
                    <a:pt x="1178149" y="704995"/>
                    <a:pt x="1180476" y="698015"/>
                  </a:cubicBezTo>
                  <a:cubicBezTo>
                    <a:pt x="1187471" y="565103"/>
                    <a:pt x="1192228" y="560940"/>
                    <a:pt x="1180476" y="425789"/>
                  </a:cubicBezTo>
                  <a:cubicBezTo>
                    <a:pt x="1178104" y="398510"/>
                    <a:pt x="1168329" y="405990"/>
                    <a:pt x="1152556" y="383908"/>
                  </a:cubicBezTo>
                  <a:cubicBezTo>
                    <a:pt x="1146508" y="375441"/>
                    <a:pt x="1142460" y="365648"/>
                    <a:pt x="1138595" y="355987"/>
                  </a:cubicBezTo>
                  <a:cubicBezTo>
                    <a:pt x="1133130" y="342324"/>
                    <a:pt x="1130611" y="327553"/>
                    <a:pt x="1124635" y="314106"/>
                  </a:cubicBezTo>
                  <a:cubicBezTo>
                    <a:pt x="1121228" y="306440"/>
                    <a:pt x="1114837" y="300450"/>
                    <a:pt x="1110675" y="293166"/>
                  </a:cubicBezTo>
                  <a:cubicBezTo>
                    <a:pt x="1105512" y="284131"/>
                    <a:pt x="1100579" y="274906"/>
                    <a:pt x="1096714" y="265245"/>
                  </a:cubicBezTo>
                  <a:cubicBezTo>
                    <a:pt x="1091249" y="251582"/>
                    <a:pt x="1087407" y="237324"/>
                    <a:pt x="1082754" y="223364"/>
                  </a:cubicBezTo>
                  <a:cubicBezTo>
                    <a:pt x="1077448" y="207447"/>
                    <a:pt x="1064141" y="195444"/>
                    <a:pt x="1054834" y="181484"/>
                  </a:cubicBezTo>
                  <a:lnTo>
                    <a:pt x="1026913" y="139603"/>
                  </a:lnTo>
                  <a:cubicBezTo>
                    <a:pt x="1023262" y="134127"/>
                    <a:pt x="1017606" y="130296"/>
                    <a:pt x="1012953" y="125642"/>
                  </a:cubicBezTo>
                  <a:cubicBezTo>
                    <a:pt x="998256" y="81554"/>
                    <a:pt x="1032730" y="88414"/>
                    <a:pt x="1019933" y="76781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14" name="Picture 22">
            <a:extLst>
              <a:ext uri="{FF2B5EF4-FFF2-40B4-BE49-F238E27FC236}">
                <a16:creationId xmlns:a16="http://schemas.microsoft.com/office/drawing/2014/main" id="{8EB319D7-2C61-1149-B31B-89E84067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57" y="2435870"/>
            <a:ext cx="1171229" cy="989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1">
            <a:extLst>
              <a:ext uri="{FF2B5EF4-FFF2-40B4-BE49-F238E27FC236}">
                <a16:creationId xmlns:a16="http://schemas.microsoft.com/office/drawing/2014/main" id="{C0824CE2-FDAB-9D4E-89F2-DEA00100E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367" y="3192803"/>
            <a:ext cx="1279633" cy="989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9DC74C2-AFBF-5240-9453-3CD637D6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265" y="3687689"/>
            <a:ext cx="718567" cy="118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642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E2B0A5-794F-1B46-BE2A-1F98EDEB8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452317"/>
            <a:ext cx="6029325" cy="3386772"/>
          </a:xfrm>
        </p:spPr>
        <p:txBody>
          <a:bodyPr/>
          <a:lstStyle/>
          <a:p>
            <a:r>
              <a:rPr lang="fr-CH" dirty="0"/>
              <a:t>Nombre d’équations d’équilibre indépendantes:</a:t>
            </a:r>
          </a:p>
          <a:p>
            <a:pPr lvl="1"/>
            <a:r>
              <a:rPr lang="fr-CH" dirty="0"/>
              <a:t>Cas plan:	3 degrés de liberté	3 équations</a:t>
            </a:r>
          </a:p>
          <a:p>
            <a:pPr lvl="1"/>
            <a:r>
              <a:rPr lang="fr-CH" dirty="0"/>
              <a:t>Cas 3D:		6 degrés de liberté	6 équations</a:t>
            </a:r>
          </a:p>
          <a:p>
            <a:pPr lvl="1"/>
            <a:endParaRPr lang="fr-CH" dirty="0"/>
          </a:p>
          <a:p>
            <a:r>
              <a:rPr lang="fr-CH" dirty="0"/>
              <a:t>Cas plan</a:t>
            </a:r>
          </a:p>
          <a:p>
            <a:pPr lvl="1"/>
            <a:r>
              <a:rPr lang="fr-CH" dirty="0"/>
              <a:t>Forme principale des équations d’équilibre (l’équilibre est calculé avec):</a:t>
            </a:r>
          </a:p>
          <a:p>
            <a:pPr lvl="2"/>
            <a:r>
              <a:rPr lang="fr-CH" dirty="0"/>
              <a:t>2 équations d’équilibre de translation</a:t>
            </a:r>
          </a:p>
          <a:p>
            <a:pPr lvl="2"/>
            <a:r>
              <a:rPr lang="fr-CH" dirty="0"/>
              <a:t>1 équation d’équilibre en rotation</a:t>
            </a:r>
          </a:p>
          <a:p>
            <a:pPr lvl="1"/>
            <a:r>
              <a:rPr lang="fr-CH" dirty="0"/>
              <a:t>Mais souvent, un autre choix d’équations est plus judicieux</a:t>
            </a:r>
          </a:p>
          <a:p>
            <a:pPr marL="0" indent="0">
              <a:buNone/>
            </a:pPr>
            <a:endParaRPr lang="fr-CH" dirty="0"/>
          </a:p>
          <a:p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E11107-BE26-E244-B7C0-3FED574B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Formes principales et formes équivalentes des équations d’équilibres</a:t>
            </a:r>
            <a:br>
              <a:rPr lang="fr-CH" dirty="0"/>
            </a:br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B19D0-9B23-8141-8FC4-15B1EEF2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BEDA1-0571-EF47-8852-624700C3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F2EB4-39EE-8C47-A518-3550BA78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25B91B-1335-764D-9C69-1F7BA0521171}"/>
              </a:ext>
            </a:extLst>
          </p:cNvPr>
          <p:cNvGrpSpPr/>
          <p:nvPr/>
        </p:nvGrpSpPr>
        <p:grpSpPr>
          <a:xfrm>
            <a:off x="7023076" y="2786005"/>
            <a:ext cx="911525" cy="1512744"/>
            <a:chOff x="7005147" y="2893579"/>
            <a:chExt cx="911525" cy="1512744"/>
          </a:xfrm>
        </p:grpSpPr>
        <p:graphicFrame>
          <p:nvGraphicFramePr>
            <p:cNvPr id="9" name="Object 3">
              <a:extLst>
                <a:ext uri="{FF2B5EF4-FFF2-40B4-BE49-F238E27FC236}">
                  <a16:creationId xmlns:a16="http://schemas.microsoft.com/office/drawing/2014/main" id="{93F97C53-4BC4-224F-85BB-D3431AF7630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5287191"/>
                </p:ext>
              </p:extLst>
            </p:nvPr>
          </p:nvGraphicFramePr>
          <p:xfrm>
            <a:off x="7005147" y="2893579"/>
            <a:ext cx="804857" cy="504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" name="Equation" r:id="rId3" imgW="1054100" imgH="660400" progId="Equation.3">
                    <p:embed/>
                  </p:oleObj>
                </mc:Choice>
                <mc:Fallback>
                  <p:oleObj name="Equation" r:id="rId3" imgW="1054100" imgH="660400" progId="Equation.3">
                    <p:embed/>
                    <p:pic>
                      <p:nvPicPr>
                        <p:cNvPr id="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5147" y="2893579"/>
                          <a:ext cx="804857" cy="5042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4">
              <a:extLst>
                <a:ext uri="{FF2B5EF4-FFF2-40B4-BE49-F238E27FC236}">
                  <a16:creationId xmlns:a16="http://schemas.microsoft.com/office/drawing/2014/main" id="{C35734FA-9DCE-DE47-A70B-F7753E64294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5686584"/>
                </p:ext>
              </p:extLst>
            </p:nvPr>
          </p:nvGraphicFramePr>
          <p:xfrm>
            <a:off x="7005147" y="3397827"/>
            <a:ext cx="814554" cy="504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2" name="Equation" r:id="rId5" imgW="1066800" imgH="660400" progId="Equation.3">
                    <p:embed/>
                  </p:oleObj>
                </mc:Choice>
                <mc:Fallback>
                  <p:oleObj name="Equation" r:id="rId5" imgW="1066800" imgH="660400" progId="Equation.3">
                    <p:embed/>
                    <p:pic>
                      <p:nvPicPr>
                        <p:cNvPr id="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5147" y="3397827"/>
                          <a:ext cx="814554" cy="5042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5">
              <a:extLst>
                <a:ext uri="{FF2B5EF4-FFF2-40B4-BE49-F238E27FC236}">
                  <a16:creationId xmlns:a16="http://schemas.microsoft.com/office/drawing/2014/main" id="{83EAB777-7B4C-A849-8A13-EF7EB5EB316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0736027"/>
                </p:ext>
              </p:extLst>
            </p:nvPr>
          </p:nvGraphicFramePr>
          <p:xfrm>
            <a:off x="7005147" y="3902075"/>
            <a:ext cx="911525" cy="504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3" name="Equation" r:id="rId7" imgW="1193800" imgH="660400" progId="Equation.3">
                    <p:embed/>
                  </p:oleObj>
                </mc:Choice>
                <mc:Fallback>
                  <p:oleObj name="Equation" r:id="rId7" imgW="1193800" imgH="660400" progId="Equation.3">
                    <p:embed/>
                    <p:pic>
                      <p:nvPicPr>
                        <p:cNvPr id="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5147" y="3902075"/>
                          <a:ext cx="911525" cy="5042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67047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C00FED-3FD8-3343-BA53-3E74C255D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51436"/>
                <a:ext cx="7726363" cy="3816540"/>
              </a:xfrm>
            </p:spPr>
            <p:txBody>
              <a:bodyPr/>
              <a:lstStyle/>
              <a:p>
                <a:r>
                  <a:rPr lang="fr-FR" b="1" dirty="0"/>
                  <a:t>Forme principale</a:t>
                </a:r>
              </a:p>
              <a:p>
                <a:pPr lvl="1"/>
                <a:r>
                  <a:rPr lang="fr-FR" dirty="0" err="1"/>
                  <a:t>EdE</a:t>
                </a:r>
                <a:r>
                  <a:rPr lang="fr-FR" dirty="0"/>
                  <a:t> Forme 1</a:t>
                </a:r>
              </a:p>
              <a:p>
                <a:pPr lvl="2"/>
                <a:r>
                  <a:rPr lang="fr-FR" dirty="0"/>
                  <a:t>2 translations</a:t>
                </a:r>
              </a:p>
              <a:p>
                <a:pPr lvl="2"/>
                <a:r>
                  <a:rPr lang="fr-FR" dirty="0"/>
                  <a:t>1 rotation</a:t>
                </a:r>
              </a:p>
              <a:p>
                <a:r>
                  <a:rPr lang="fr-FR" b="1" dirty="0"/>
                  <a:t>Formes équivalentes</a:t>
                </a:r>
              </a:p>
              <a:p>
                <a:pPr lvl="1"/>
                <a:r>
                  <a:rPr lang="fr-FR" dirty="0" err="1"/>
                  <a:t>EdE</a:t>
                </a:r>
                <a:r>
                  <a:rPr lang="fr-FR" dirty="0"/>
                  <a:t> Forme 2</a:t>
                </a:r>
                <a:endParaRPr lang="fr-FR" i="1" dirty="0"/>
              </a:p>
              <a:p>
                <a:pPr lvl="2"/>
                <a:r>
                  <a:rPr lang="fr-FR" dirty="0"/>
                  <a:t>1 translation</a:t>
                </a:r>
              </a:p>
              <a:p>
                <a:pPr lvl="2"/>
                <a:r>
                  <a:rPr lang="fr-FR" dirty="0"/>
                  <a:t>2 rotations</a:t>
                </a:r>
              </a:p>
              <a:p>
                <a:pPr lvl="2"/>
                <a:r>
                  <a:rPr lang="fr-FR" dirty="0"/>
                  <a:t>l’axe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n’est pas normal 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endParaRPr lang="fr-FR" i="1" dirty="0"/>
              </a:p>
              <a:p>
                <a:pPr lvl="1"/>
                <a:r>
                  <a:rPr lang="fr-FR" dirty="0" err="1"/>
                  <a:t>EdE</a:t>
                </a:r>
                <a:r>
                  <a:rPr lang="fr-FR" dirty="0"/>
                  <a:t> Forme 3 </a:t>
                </a:r>
              </a:p>
              <a:p>
                <a:pPr lvl="2"/>
                <a:r>
                  <a:rPr lang="fr-FR" dirty="0"/>
                  <a:t>0 translation</a:t>
                </a:r>
              </a:p>
              <a:p>
                <a:pPr lvl="2"/>
                <a:r>
                  <a:rPr lang="fr-FR" dirty="0"/>
                  <a:t>3 rotations</a:t>
                </a:r>
              </a:p>
              <a:p>
                <a:pPr lvl="2"/>
                <a:r>
                  <a:rPr lang="fr-FR" dirty="0"/>
                  <a:t>les points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dirty="0"/>
                  <a:t> ne sont pas sur le même axe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C00FED-3FD8-3343-BA53-3E74C255D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51436"/>
                <a:ext cx="7726363" cy="3816540"/>
              </a:xfrm>
              <a:blipFill>
                <a:blip r:embed="rId3"/>
                <a:stretch>
                  <a:fillRect t="-16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70B70B-4F06-C04D-A903-88DA3E85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3 </a:t>
            </a:r>
            <a:r>
              <a:rPr lang="de-CH" dirty="0" err="1"/>
              <a:t>formes</a:t>
            </a:r>
            <a:r>
              <a:rPr lang="de-CH" dirty="0"/>
              <a:t> </a:t>
            </a:r>
            <a:r>
              <a:rPr lang="de-CH" dirty="0" err="1"/>
              <a:t>équivalentes</a:t>
            </a:r>
            <a:r>
              <a:rPr lang="de-CH" dirty="0"/>
              <a:t> des </a:t>
            </a:r>
            <a:r>
              <a:rPr lang="de-CH" dirty="0" err="1"/>
              <a:t>équations</a:t>
            </a:r>
            <a:r>
              <a:rPr lang="de-CH" dirty="0"/>
              <a:t> </a:t>
            </a:r>
            <a:r>
              <a:rPr lang="de-CH" dirty="0" err="1"/>
              <a:t>d‘équilibre</a:t>
            </a:r>
            <a:r>
              <a:rPr lang="de-CH" dirty="0"/>
              <a:t> </a:t>
            </a:r>
            <a:r>
              <a:rPr lang="de-CH" dirty="0" err="1"/>
              <a:t>dans</a:t>
            </a:r>
            <a:r>
              <a:rPr lang="de-CH" dirty="0"/>
              <a:t> le plan</a:t>
            </a:r>
            <a:br>
              <a:rPr lang="de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EFE8B-9E86-2246-A285-344A17806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07C8A-814C-D04C-9DF3-DE2B3001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ADE6C-E8B6-8841-B7F3-02C07075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7B011F30-69CA-3B48-BC7C-79DC22D2A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373476"/>
              </p:ext>
            </p:extLst>
          </p:nvPr>
        </p:nvGraphicFramePr>
        <p:xfrm>
          <a:off x="4412778" y="1637022"/>
          <a:ext cx="950466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9" name="Equation" r:id="rId4" imgW="1054100" imgH="660400" progId="Equation.3">
                  <p:embed/>
                </p:oleObj>
              </mc:Choice>
              <mc:Fallback>
                <p:oleObj name="Equation" r:id="rId4" imgW="1054100" imgH="660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2778" y="1637022"/>
                        <a:ext cx="950466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3AF00BC0-4092-9A41-8C17-B666352C85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702502"/>
              </p:ext>
            </p:extLst>
          </p:nvPr>
        </p:nvGraphicFramePr>
        <p:xfrm>
          <a:off x="5755357" y="1637022"/>
          <a:ext cx="962360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0" name="Equation" r:id="rId6" imgW="1066800" imgH="660400" progId="Equation.3">
                  <p:embed/>
                </p:oleObj>
              </mc:Choice>
              <mc:Fallback>
                <p:oleObj name="Equation" r:id="rId6" imgW="1066800" imgH="660400" progId="Equation.3">
                  <p:embed/>
                  <p:pic>
                    <p:nvPicPr>
                      <p:cNvPr id="52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357" y="1637022"/>
                        <a:ext cx="962360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26058BBC-F256-984D-B677-4DB30F0B61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454868"/>
              </p:ext>
            </p:extLst>
          </p:nvPr>
        </p:nvGraphicFramePr>
        <p:xfrm>
          <a:off x="7202392" y="1644961"/>
          <a:ext cx="1076978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1" name="Equation" r:id="rId8" imgW="1193800" imgH="660400" progId="Equation.3">
                  <p:embed/>
                </p:oleObj>
              </mc:Choice>
              <mc:Fallback>
                <p:oleObj name="Equation" r:id="rId8" imgW="1193800" imgH="660400" progId="Equation.3">
                  <p:embed/>
                  <p:pic>
                    <p:nvPicPr>
                      <p:cNvPr id="52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392" y="1644961"/>
                        <a:ext cx="1076978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>
            <a:extLst>
              <a:ext uri="{FF2B5EF4-FFF2-40B4-BE49-F238E27FC236}">
                <a16:creationId xmlns:a16="http://schemas.microsoft.com/office/drawing/2014/main" id="{43175D9B-C1F6-E545-860E-A962CD5EA0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919775"/>
              </p:ext>
            </p:extLst>
          </p:nvPr>
        </p:nvGraphicFramePr>
        <p:xfrm>
          <a:off x="5620405" y="2738758"/>
          <a:ext cx="1076978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2" name="Equation" r:id="rId10" imgW="1193800" imgH="660400" progId="Equation.3">
                  <p:embed/>
                </p:oleObj>
              </mc:Choice>
              <mc:Fallback>
                <p:oleObj name="Equation" r:id="rId10" imgW="1193800" imgH="660400" progId="Equation.3">
                  <p:embed/>
                  <p:pic>
                    <p:nvPicPr>
                      <p:cNvPr id="522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0405" y="2738758"/>
                        <a:ext cx="1076978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>
            <a:extLst>
              <a:ext uri="{FF2B5EF4-FFF2-40B4-BE49-F238E27FC236}">
                <a16:creationId xmlns:a16="http://schemas.microsoft.com/office/drawing/2014/main" id="{40E31633-2FAC-4441-924F-D6EA26E4C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788275"/>
              </p:ext>
            </p:extLst>
          </p:nvPr>
        </p:nvGraphicFramePr>
        <p:xfrm>
          <a:off x="7151589" y="2748794"/>
          <a:ext cx="1076978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3" name="Equation" r:id="rId12" imgW="1193800" imgH="660400" progId="Equation.3">
                  <p:embed/>
                </p:oleObj>
              </mc:Choice>
              <mc:Fallback>
                <p:oleObj name="Equation" r:id="rId12" imgW="1193800" imgH="660400" progId="Equation.3">
                  <p:embed/>
                  <p:pic>
                    <p:nvPicPr>
                      <p:cNvPr id="522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1589" y="2748794"/>
                        <a:ext cx="1076978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>
            <a:extLst>
              <a:ext uri="{FF2B5EF4-FFF2-40B4-BE49-F238E27FC236}">
                <a16:creationId xmlns:a16="http://schemas.microsoft.com/office/drawing/2014/main" id="{CEF1F881-E818-0C4C-A326-B479B88ED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181364"/>
              </p:ext>
            </p:extLst>
          </p:nvPr>
        </p:nvGraphicFramePr>
        <p:xfrm>
          <a:off x="4412778" y="2740866"/>
          <a:ext cx="962360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4" name="Equation" r:id="rId14" imgW="1066800" imgH="660400" progId="Equation.3">
                  <p:embed/>
                </p:oleObj>
              </mc:Choice>
              <mc:Fallback>
                <p:oleObj name="Equation" r:id="rId14" imgW="1066800" imgH="660400" progId="Equation.3">
                  <p:embed/>
                  <p:pic>
                    <p:nvPicPr>
                      <p:cNvPr id="522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2778" y="2740866"/>
                        <a:ext cx="962360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>
            <a:extLst>
              <a:ext uri="{FF2B5EF4-FFF2-40B4-BE49-F238E27FC236}">
                <a16:creationId xmlns:a16="http://schemas.microsoft.com/office/drawing/2014/main" id="{3C624FF3-F121-774E-804A-F2445C0CA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724390"/>
              </p:ext>
            </p:extLst>
          </p:nvPr>
        </p:nvGraphicFramePr>
        <p:xfrm>
          <a:off x="4412778" y="3903176"/>
          <a:ext cx="1076978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" name="Equation" r:id="rId16" imgW="1193800" imgH="660400" progId="Equation.3">
                  <p:embed/>
                </p:oleObj>
              </mc:Choice>
              <mc:Fallback>
                <p:oleObj name="Equation" r:id="rId16" imgW="1193800" imgH="660400" progId="Equation.3">
                  <p:embed/>
                  <p:pic>
                    <p:nvPicPr>
                      <p:cNvPr id="1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2778" y="3903176"/>
                        <a:ext cx="1076978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>
            <a:extLst>
              <a:ext uri="{FF2B5EF4-FFF2-40B4-BE49-F238E27FC236}">
                <a16:creationId xmlns:a16="http://schemas.microsoft.com/office/drawing/2014/main" id="{B1924153-4072-7944-A65E-97363B0B17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422553"/>
              </p:ext>
            </p:extLst>
          </p:nvPr>
        </p:nvGraphicFramePr>
        <p:xfrm>
          <a:off x="5755357" y="3896196"/>
          <a:ext cx="1076978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6" name="Equation" r:id="rId17" imgW="1193800" imgH="660400" progId="Equation.3">
                  <p:embed/>
                </p:oleObj>
              </mc:Choice>
              <mc:Fallback>
                <p:oleObj name="Equation" r:id="rId17" imgW="1193800" imgH="660400" progId="Equation.3">
                  <p:embed/>
                  <p:pic>
                    <p:nvPicPr>
                      <p:cNvPr id="1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5357" y="3896196"/>
                        <a:ext cx="1076978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6">
            <a:extLst>
              <a:ext uri="{FF2B5EF4-FFF2-40B4-BE49-F238E27FC236}">
                <a16:creationId xmlns:a16="http://schemas.microsoft.com/office/drawing/2014/main" id="{7C479A94-21A3-DD46-B123-19F2782EEE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993568"/>
              </p:ext>
            </p:extLst>
          </p:nvPr>
        </p:nvGraphicFramePr>
        <p:xfrm>
          <a:off x="7271329" y="3892064"/>
          <a:ext cx="1088872" cy="594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7" name="Equation" r:id="rId19" imgW="1206500" imgH="660400" progId="Equation.3">
                  <p:embed/>
                </p:oleObj>
              </mc:Choice>
              <mc:Fallback>
                <p:oleObj name="Equation" r:id="rId19" imgW="1206500" imgH="660400" progId="Equation.3">
                  <p:embed/>
                  <p:pic>
                    <p:nvPicPr>
                      <p:cNvPr id="5224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1329" y="3892064"/>
                        <a:ext cx="1088872" cy="594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566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7518A-3D69-DA4E-80D6-8A3BF854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1FC4A-BEDE-1044-8985-B12E7073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3E407-128D-5F41-BBB9-413DE2F6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90DF7-932C-7346-8B64-4C2528E8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F1EC953-9A03-4043-96A1-4E2A689E9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2: </a:t>
            </a:r>
            <a:r>
              <a:rPr lang="fr-CH" dirty="0"/>
              <a:t>Forces, moments et principes 2.3</a:t>
            </a:r>
            <a:endParaRPr lang="fr-CH" i="1" dirty="0"/>
          </a:p>
          <a:p>
            <a:endParaRPr lang="fr-FR" dirty="0"/>
          </a:p>
          <a:p>
            <a:r>
              <a:rPr lang="fr-CH" b="1" dirty="0"/>
              <a:t>Chapitre 3:</a:t>
            </a:r>
            <a:r>
              <a:rPr lang="fr-CH" dirty="0"/>
              <a:t> Réduction et équilibre (en entier)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496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r>
              <a:rPr lang="en-GB" dirty="0"/>
              <a:t>[3] Rocher: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65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60608"/>
            <a:ext cx="7726363" cy="33867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Réduction</a:t>
            </a:r>
            <a:endParaRPr lang="fr-FR" dirty="0"/>
          </a:p>
          <a:p>
            <a:pPr lvl="1"/>
            <a:r>
              <a:rPr lang="fr-CH" dirty="0"/>
              <a:t>L’idée </a:t>
            </a:r>
          </a:p>
          <a:p>
            <a:pPr lvl="1"/>
            <a:r>
              <a:rPr lang="fr-CH" dirty="0"/>
              <a:t>Concept d’ «équivalence statique»</a:t>
            </a:r>
          </a:p>
          <a:p>
            <a:pPr lvl="1"/>
            <a:r>
              <a:rPr lang="fr-CH" dirty="0"/>
              <a:t>Réduction d’une force</a:t>
            </a:r>
          </a:p>
          <a:p>
            <a:pPr lvl="1"/>
            <a:r>
              <a:rPr lang="fr-FR" dirty="0"/>
              <a:t>Réduction d’un moment</a:t>
            </a:r>
          </a:p>
          <a:p>
            <a:pPr lvl="1"/>
            <a:r>
              <a:rPr lang="fr-FR" dirty="0"/>
              <a:t>Réduction d’un système des forces et des moments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Equilibre</a:t>
            </a:r>
          </a:p>
          <a:p>
            <a:pPr lvl="1"/>
            <a:r>
              <a:rPr lang="fr-FR" dirty="0"/>
              <a:t>Action et réaction</a:t>
            </a:r>
          </a:p>
          <a:p>
            <a:pPr lvl="1"/>
            <a:r>
              <a:rPr lang="fr-FR" dirty="0"/>
              <a:t>Corps isolé</a:t>
            </a:r>
          </a:p>
          <a:p>
            <a:pPr lvl="1"/>
            <a:r>
              <a:rPr lang="fr-FR" dirty="0"/>
              <a:t>Equations d’équilibre dans l’espace</a:t>
            </a:r>
          </a:p>
          <a:p>
            <a:pPr lvl="1"/>
            <a:r>
              <a:rPr lang="fr-FR" dirty="0"/>
              <a:t>Equations d’équilibre dans le plan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2307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Exercice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CH" dirty="0"/>
              <a:t>Les rectangles de la figure 2a et b s’appuient sur trois barres. Pour chacune des structures en a) et b) : </a:t>
            </a:r>
            <a:endParaRPr lang="en-GB" b="1" dirty="0"/>
          </a:p>
          <a:p>
            <a:pPr lvl="0"/>
            <a:r>
              <a:rPr lang="fr-CH" dirty="0"/>
              <a:t>Déterminer si cette structure est isostatique quant à ses appuis. </a:t>
            </a:r>
            <a:endParaRPr lang="en-GB" b="1" dirty="0"/>
          </a:p>
          <a:p>
            <a:pPr lvl="0"/>
            <a:r>
              <a:rPr lang="fr-CH" dirty="0"/>
              <a:t>Si elle est isostatique, calculer l’effort normal dans les trois barres, mentionner lesquelles de ces trois barres sont comprimées et lesquelles sont tendues. </a:t>
            </a:r>
            <a:endParaRPr lang="en-GB" b="1" dirty="0"/>
          </a:p>
          <a:p>
            <a:endParaRPr lang="en-GB" dirty="0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26" y="2912289"/>
            <a:ext cx="6120765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90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95"/>
          <a:stretch/>
        </p:blipFill>
        <p:spPr>
          <a:xfrm>
            <a:off x="904876" y="397228"/>
            <a:ext cx="2791362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18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2" r="-1364"/>
          <a:stretch/>
        </p:blipFill>
        <p:spPr>
          <a:xfrm>
            <a:off x="904875" y="424516"/>
            <a:ext cx="2685245" cy="176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52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DB4F4D-7BEE-DA4B-8F3A-1AEC65591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874005"/>
            <a:ext cx="3671466" cy="4269495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/>
              <a:t>Réduction</a:t>
            </a:r>
          </a:p>
          <a:p>
            <a:r>
              <a:rPr lang="fr-CH" b="1" dirty="0"/>
              <a:t>Remplacer</a:t>
            </a:r>
            <a:r>
              <a:rPr lang="fr-CH" dirty="0">
                <a:solidFill>
                  <a:srgbClr val="00B0F0"/>
                </a:solidFill>
              </a:rPr>
              <a:t> </a:t>
            </a:r>
            <a:r>
              <a:rPr lang="fr-CH" dirty="0"/>
              <a:t>un système de forces et moments par un autre système </a:t>
            </a:r>
            <a:r>
              <a:rPr lang="fr-CH" b="1" dirty="0"/>
              <a:t>statiquement équivalent</a:t>
            </a:r>
            <a:endParaRPr lang="fr-CH" dirty="0"/>
          </a:p>
          <a:p>
            <a:r>
              <a:rPr lang="fr-CH" dirty="0"/>
              <a:t>Le nouveau système de forces et moments devrait être </a:t>
            </a:r>
            <a:r>
              <a:rPr lang="fr-CH" b="1" dirty="0"/>
              <a:t>plus simple </a:t>
            </a:r>
            <a:r>
              <a:rPr lang="fr-CH" dirty="0"/>
              <a:t>et faciliter les calculs ultérieurs</a:t>
            </a:r>
          </a:p>
          <a:p>
            <a:r>
              <a:rPr lang="fr-CH" dirty="0"/>
              <a:t>Il est permis de ne réduire que </a:t>
            </a:r>
            <a:r>
              <a:rPr lang="fr-CH" b="1" dirty="0"/>
              <a:t>quelques forces et moments </a:t>
            </a:r>
            <a:r>
              <a:rPr lang="fr-CH" dirty="0"/>
              <a:t>qui agissent sur le solide</a:t>
            </a:r>
          </a:p>
          <a:p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DDA56D-A78E-2848-B4A0-93EF0FE14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874005"/>
            <a:ext cx="3671466" cy="4269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/>
              <a:t>Equilibre</a:t>
            </a:r>
            <a:endParaRPr lang="fr-FR" b="1" dirty="0"/>
          </a:p>
          <a:p>
            <a:r>
              <a:rPr lang="fr-CH" dirty="0"/>
              <a:t>Un système de forces et moments est dit en équilibre si il ne modifie pas l’état de repos ou de mouvement du solide auquel il est appliqué</a:t>
            </a:r>
          </a:p>
          <a:p>
            <a:r>
              <a:rPr lang="fr-CH" dirty="0"/>
              <a:t>Un système de forces et moments en équilibre est </a:t>
            </a:r>
            <a:r>
              <a:rPr lang="fr-CH" b="1" dirty="0"/>
              <a:t>statiquement équivalent à zéro</a:t>
            </a:r>
            <a:endParaRPr lang="fr-CH" dirty="0"/>
          </a:p>
          <a:p>
            <a:r>
              <a:rPr lang="fr-CH" dirty="0"/>
              <a:t>Pour l’équilibre, il faut considérer </a:t>
            </a:r>
            <a:r>
              <a:rPr lang="fr-CH" b="1" dirty="0"/>
              <a:t>toutes les forces et tous les moments </a:t>
            </a:r>
            <a:r>
              <a:rPr lang="fr-CH" dirty="0"/>
              <a:t>qui agissent sur le corps isolé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2F0E0-D1AC-BD42-910C-DEF6EB99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Comparaison: Réduction et équilibre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4D7D4-E4C7-CE42-8E96-8E24E285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806C9-D690-9943-A0F4-2180C9A49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754C7-5722-5941-BF31-03C2117A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2853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327BA7-D31B-CF47-A301-51E123A4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Comparaison: Réduction et équilibre</a:t>
            </a:r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B3886-86DC-FF49-913C-66A06CCE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767E5-50B0-9141-BA6B-979E50A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0D8C1-46CD-6143-83A3-A586FD1C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633E55-ABFB-B24B-95BA-A599DF07AA4C}"/>
              </a:ext>
            </a:extLst>
          </p:cNvPr>
          <p:cNvGrpSpPr/>
          <p:nvPr/>
        </p:nvGrpSpPr>
        <p:grpSpPr>
          <a:xfrm>
            <a:off x="1283161" y="688963"/>
            <a:ext cx="3153809" cy="1903503"/>
            <a:chOff x="722887" y="1449281"/>
            <a:chExt cx="3475048" cy="209738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8F1A8B-F15D-1F48-A290-F0BD10C6480E}"/>
                </a:ext>
              </a:extLst>
            </p:cNvPr>
            <p:cNvCxnSpPr/>
            <p:nvPr/>
          </p:nvCxnSpPr>
          <p:spPr>
            <a:xfrm>
              <a:off x="1024465" y="2110479"/>
              <a:ext cx="285481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698F60-79E6-5948-A481-4CF0E0C1C98E}"/>
                </a:ext>
              </a:extLst>
            </p:cNvPr>
            <p:cNvCxnSpPr/>
            <p:nvPr/>
          </p:nvCxnSpPr>
          <p:spPr>
            <a:xfrm flipH="1">
              <a:off x="3879281" y="2108252"/>
              <a:ext cx="4897" cy="4547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1D2BD4-AED9-DD46-81BC-0BCAC4303C20}"/>
                </a:ext>
              </a:extLst>
            </p:cNvPr>
            <p:cNvCxnSpPr/>
            <p:nvPr/>
          </p:nvCxnSpPr>
          <p:spPr>
            <a:xfrm flipH="1">
              <a:off x="3394144" y="2133816"/>
              <a:ext cx="599" cy="4292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85ABBFC-7D58-6C40-B99D-640EF53F2A40}"/>
                </a:ext>
              </a:extLst>
            </p:cNvPr>
            <p:cNvCxnSpPr/>
            <p:nvPr/>
          </p:nvCxnSpPr>
          <p:spPr>
            <a:xfrm flipH="1">
              <a:off x="2909007" y="2113326"/>
              <a:ext cx="598" cy="4497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886367D-B8D8-E440-8D3D-262AAF900B5A}"/>
                </a:ext>
              </a:extLst>
            </p:cNvPr>
            <p:cNvCxnSpPr/>
            <p:nvPr/>
          </p:nvCxnSpPr>
          <p:spPr>
            <a:xfrm flipH="1">
              <a:off x="2423868" y="2110479"/>
              <a:ext cx="1198" cy="45255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43C36E-2215-184B-A437-B41B2F94DCFB}"/>
                </a:ext>
              </a:extLst>
            </p:cNvPr>
            <p:cNvCxnSpPr/>
            <p:nvPr/>
          </p:nvCxnSpPr>
          <p:spPr>
            <a:xfrm flipH="1">
              <a:off x="1024465" y="2133814"/>
              <a:ext cx="1199" cy="4409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B1380F3-CE36-A94F-916F-3AB029A8EBC6}"/>
                </a:ext>
              </a:extLst>
            </p:cNvPr>
            <p:cNvCxnSpPr/>
            <p:nvPr/>
          </p:nvCxnSpPr>
          <p:spPr>
            <a:xfrm flipH="1">
              <a:off x="1527223" y="2126511"/>
              <a:ext cx="1199" cy="4409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E18D2AD-C007-834D-9E3A-154FFFC7CF2A}"/>
                </a:ext>
              </a:extLst>
            </p:cNvPr>
            <p:cNvCxnSpPr/>
            <p:nvPr/>
          </p:nvCxnSpPr>
          <p:spPr>
            <a:xfrm flipH="1">
              <a:off x="1960470" y="2113326"/>
              <a:ext cx="1199" cy="4409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osceles Triangle 34">
              <a:extLst>
                <a:ext uri="{FF2B5EF4-FFF2-40B4-BE49-F238E27FC236}">
                  <a16:creationId xmlns:a16="http://schemas.microsoft.com/office/drawing/2014/main" id="{83063CFD-A440-BC4C-8AE8-0CF5C274CB2C}"/>
                </a:ext>
              </a:extLst>
            </p:cNvPr>
            <p:cNvSpPr/>
            <p:nvPr/>
          </p:nvSpPr>
          <p:spPr>
            <a:xfrm>
              <a:off x="865763" y="2671083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32FF31-11AD-D24B-BDB6-13452D031023}"/>
                </a:ext>
              </a:extLst>
            </p:cNvPr>
            <p:cNvCxnSpPr/>
            <p:nvPr/>
          </p:nvCxnSpPr>
          <p:spPr>
            <a:xfrm>
              <a:off x="722887" y="297530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36">
              <a:extLst>
                <a:ext uri="{FF2B5EF4-FFF2-40B4-BE49-F238E27FC236}">
                  <a16:creationId xmlns:a16="http://schemas.microsoft.com/office/drawing/2014/main" id="{BD25D097-D806-F74B-8A49-EB6F29714E59}"/>
                </a:ext>
              </a:extLst>
            </p:cNvPr>
            <p:cNvSpPr/>
            <p:nvPr/>
          </p:nvSpPr>
          <p:spPr>
            <a:xfrm>
              <a:off x="3769307" y="2655395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AD15BE6-CA95-7343-B844-5913564CD89F}"/>
                </a:ext>
              </a:extLst>
            </p:cNvPr>
            <p:cNvCxnSpPr/>
            <p:nvPr/>
          </p:nvCxnSpPr>
          <p:spPr>
            <a:xfrm>
              <a:off x="3626431" y="2959619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A39192-7543-0D41-9095-CBAE236A3CC4}"/>
                </a:ext>
              </a:extLst>
            </p:cNvPr>
            <p:cNvSpPr/>
            <p:nvPr/>
          </p:nvSpPr>
          <p:spPr>
            <a:xfrm>
              <a:off x="3814932" y="285324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079AB9-E4E0-8D46-8936-A16C441FC155}"/>
                </a:ext>
              </a:extLst>
            </p:cNvPr>
            <p:cNvSpPr/>
            <p:nvPr/>
          </p:nvSpPr>
          <p:spPr>
            <a:xfrm>
              <a:off x="3953913" y="285526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A92CA7-AB10-8C43-AC1C-ED70139F471B}"/>
                </a:ext>
              </a:extLst>
            </p:cNvPr>
            <p:cNvCxnSpPr/>
            <p:nvPr/>
          </p:nvCxnSpPr>
          <p:spPr>
            <a:xfrm rot="5400000">
              <a:off x="964882" y="3175750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2A6811D-AF44-F243-B0DE-02C7162CD1B8}"/>
                </a:ext>
              </a:extLst>
            </p:cNvPr>
            <p:cNvCxnSpPr/>
            <p:nvPr/>
          </p:nvCxnSpPr>
          <p:spPr>
            <a:xfrm flipV="1">
              <a:off x="964882" y="3173300"/>
              <a:ext cx="2973982" cy="24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89A63DF-2B02-964B-A314-B5C1E3FDA294}"/>
                </a:ext>
              </a:extLst>
            </p:cNvPr>
            <p:cNvCxnSpPr/>
            <p:nvPr/>
          </p:nvCxnSpPr>
          <p:spPr>
            <a:xfrm rot="5400000">
              <a:off x="3835883" y="3176544"/>
              <a:ext cx="14287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65DFCA-53DB-E34D-BEA4-4EABD92759B9}"/>
                </a:ext>
              </a:extLst>
            </p:cNvPr>
            <p:cNvCxnSpPr/>
            <p:nvPr/>
          </p:nvCxnSpPr>
          <p:spPr>
            <a:xfrm rot="5400000" flipH="1" flipV="1">
              <a:off x="964882" y="3104312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5F808CD-EE21-2548-A10A-A8C8DBA2A009}"/>
                </a:ext>
              </a:extLst>
            </p:cNvPr>
            <p:cNvCxnSpPr/>
            <p:nvPr/>
          </p:nvCxnSpPr>
          <p:spPr>
            <a:xfrm rot="5400000" flipH="1" flipV="1">
              <a:off x="3835883" y="3105106"/>
              <a:ext cx="142876" cy="1428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072C6D-FCAF-E341-B6CA-704476DAE6B8}"/>
                </a:ext>
              </a:extLst>
            </p:cNvPr>
            <p:cNvSpPr txBox="1"/>
            <p:nvPr/>
          </p:nvSpPr>
          <p:spPr>
            <a:xfrm>
              <a:off x="2245954" y="3177338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5BF8D30-8A41-BC4D-9C02-33E375DF7334}"/>
                </a:ext>
              </a:extLst>
            </p:cNvPr>
            <p:cNvCxnSpPr/>
            <p:nvPr/>
          </p:nvCxnSpPr>
          <p:spPr>
            <a:xfrm flipH="1">
              <a:off x="1025664" y="1449281"/>
              <a:ext cx="1588" cy="113958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DFFCB1-DEAD-4845-A938-7DE06D3653D6}"/>
                </a:ext>
              </a:extLst>
            </p:cNvPr>
            <p:cNvSpPr txBox="1"/>
            <p:nvPr/>
          </p:nvSpPr>
          <p:spPr>
            <a:xfrm>
              <a:off x="1066401" y="144928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Q</a:t>
              </a:r>
              <a:endParaRPr lang="de-DE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628A5BA-998E-1044-B3AC-9C9BFA091671}"/>
                </a:ext>
              </a:extLst>
            </p:cNvPr>
            <p:cNvSpPr/>
            <p:nvPr/>
          </p:nvSpPr>
          <p:spPr>
            <a:xfrm>
              <a:off x="1008639" y="2599645"/>
              <a:ext cx="29035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48693D1-BFB5-D944-89B5-22E43556B29D}"/>
              </a:ext>
            </a:extLst>
          </p:cNvPr>
          <p:cNvGrpSpPr/>
          <p:nvPr/>
        </p:nvGrpSpPr>
        <p:grpSpPr>
          <a:xfrm>
            <a:off x="1283161" y="3066810"/>
            <a:ext cx="3153809" cy="342375"/>
            <a:chOff x="722887" y="2599646"/>
            <a:chExt cx="3475048" cy="377249"/>
          </a:xfrm>
        </p:grpSpPr>
        <p:sp>
          <p:nvSpPr>
            <p:cNvPr id="65" name="Isosceles Triangle 34">
              <a:extLst>
                <a:ext uri="{FF2B5EF4-FFF2-40B4-BE49-F238E27FC236}">
                  <a16:creationId xmlns:a16="http://schemas.microsoft.com/office/drawing/2014/main" id="{5F07C066-FA63-5A43-A000-2C31536E5D70}"/>
                </a:ext>
              </a:extLst>
            </p:cNvPr>
            <p:cNvSpPr/>
            <p:nvPr/>
          </p:nvSpPr>
          <p:spPr>
            <a:xfrm>
              <a:off x="865763" y="2671083"/>
              <a:ext cx="285752" cy="28575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E1679A-B8C9-824B-A9E1-80331B0DF48E}"/>
                </a:ext>
              </a:extLst>
            </p:cNvPr>
            <p:cNvCxnSpPr/>
            <p:nvPr/>
          </p:nvCxnSpPr>
          <p:spPr>
            <a:xfrm>
              <a:off x="722887" y="2975307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Isosceles Triangle 36">
              <a:extLst>
                <a:ext uri="{FF2B5EF4-FFF2-40B4-BE49-F238E27FC236}">
                  <a16:creationId xmlns:a16="http://schemas.microsoft.com/office/drawing/2014/main" id="{332EAA11-6879-AD4C-B0E7-0D243FDF0036}"/>
                </a:ext>
              </a:extLst>
            </p:cNvPr>
            <p:cNvSpPr/>
            <p:nvPr/>
          </p:nvSpPr>
          <p:spPr>
            <a:xfrm>
              <a:off x="3769307" y="2655395"/>
              <a:ext cx="285752" cy="20016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416E07-4631-EA4D-BFB7-7E0927BEC28A}"/>
                </a:ext>
              </a:extLst>
            </p:cNvPr>
            <p:cNvCxnSpPr/>
            <p:nvPr/>
          </p:nvCxnSpPr>
          <p:spPr>
            <a:xfrm>
              <a:off x="3626431" y="2959619"/>
              <a:ext cx="571504" cy="1588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ACC3774-E337-5645-8350-D8B62893A14A}"/>
                </a:ext>
              </a:extLst>
            </p:cNvPr>
            <p:cNvSpPr/>
            <p:nvPr/>
          </p:nvSpPr>
          <p:spPr>
            <a:xfrm>
              <a:off x="3814932" y="285324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01FC644-9B5E-054D-A86E-7EB0919C1962}"/>
                </a:ext>
              </a:extLst>
            </p:cNvPr>
            <p:cNvSpPr/>
            <p:nvPr/>
          </p:nvSpPr>
          <p:spPr>
            <a:xfrm>
              <a:off x="3953913" y="285526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3386A57-70D6-534E-9044-83C977CCEEFC}"/>
                </a:ext>
              </a:extLst>
            </p:cNvPr>
            <p:cNvSpPr/>
            <p:nvPr/>
          </p:nvSpPr>
          <p:spPr>
            <a:xfrm>
              <a:off x="1008639" y="2599646"/>
              <a:ext cx="2903544" cy="4571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E050BBA-BC52-754F-97C8-E52DCF99DF4C}"/>
              </a:ext>
            </a:extLst>
          </p:cNvPr>
          <p:cNvSpPr/>
          <p:nvPr/>
        </p:nvSpPr>
        <p:spPr>
          <a:xfrm>
            <a:off x="1542497" y="4379947"/>
            <a:ext cx="2635136" cy="41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U-turn Arrow 81">
            <a:extLst>
              <a:ext uri="{FF2B5EF4-FFF2-40B4-BE49-F238E27FC236}">
                <a16:creationId xmlns:a16="http://schemas.microsoft.com/office/drawing/2014/main" id="{A6F837B2-40FB-1B47-96A8-2B1082132A2E}"/>
              </a:ext>
            </a:extLst>
          </p:cNvPr>
          <p:cNvSpPr/>
          <p:nvPr/>
        </p:nvSpPr>
        <p:spPr>
          <a:xfrm rot="5400000">
            <a:off x="4855423" y="1857811"/>
            <a:ext cx="1156850" cy="907200"/>
          </a:xfrm>
          <a:prstGeom prst="uturnArrow">
            <a:avLst>
              <a:gd name="adj1" fmla="val 4436"/>
              <a:gd name="adj2" fmla="val 7727"/>
              <a:gd name="adj3" fmla="val 32403"/>
              <a:gd name="adj4" fmla="val 67597"/>
              <a:gd name="adj5" fmla="val 10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3" name="U-turn Arrow 82">
            <a:extLst>
              <a:ext uri="{FF2B5EF4-FFF2-40B4-BE49-F238E27FC236}">
                <a16:creationId xmlns:a16="http://schemas.microsoft.com/office/drawing/2014/main" id="{A1323443-90C3-7545-9301-4590544C71A8}"/>
              </a:ext>
            </a:extLst>
          </p:cNvPr>
          <p:cNvSpPr/>
          <p:nvPr/>
        </p:nvSpPr>
        <p:spPr>
          <a:xfrm rot="5400000">
            <a:off x="4855423" y="3267637"/>
            <a:ext cx="1156850" cy="907200"/>
          </a:xfrm>
          <a:prstGeom prst="uturnArrow">
            <a:avLst>
              <a:gd name="adj1" fmla="val 4436"/>
              <a:gd name="adj2" fmla="val 7727"/>
              <a:gd name="adj3" fmla="val 32403"/>
              <a:gd name="adj4" fmla="val 67597"/>
              <a:gd name="adj5" fmla="val 10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969DB7-7660-E444-A8E8-5F08997CF470}"/>
              </a:ext>
            </a:extLst>
          </p:cNvPr>
          <p:cNvSpPr/>
          <p:nvPr/>
        </p:nvSpPr>
        <p:spPr>
          <a:xfrm>
            <a:off x="6067621" y="2164201"/>
            <a:ext cx="276229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Réduction de la charge distribuée</a:t>
            </a:r>
            <a:endParaRPr lang="fr-FR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2F6779-1B97-3246-B960-D42764D90835}"/>
              </a:ext>
            </a:extLst>
          </p:cNvPr>
          <p:cNvSpPr/>
          <p:nvPr/>
        </p:nvSpPr>
        <p:spPr>
          <a:xfrm>
            <a:off x="6066782" y="3363446"/>
            <a:ext cx="280690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/>
              <a:t>Corps libre avec un système de forces plus simple. On peut formuler l’équilibre plus facilement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5810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97E66C-F869-6D45-AF76-3588A252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Action et </a:t>
            </a:r>
            <a:r>
              <a:rPr lang="de-CH" dirty="0" err="1"/>
              <a:t>réaction</a:t>
            </a:r>
            <a:r>
              <a:rPr lang="de-CH" dirty="0"/>
              <a:t>: Forces de </a:t>
            </a:r>
            <a:r>
              <a:rPr lang="de-CH" dirty="0" err="1"/>
              <a:t>réaction</a:t>
            </a:r>
            <a:r>
              <a:rPr lang="de-CH" dirty="0"/>
              <a:t> </a:t>
            </a:r>
            <a:r>
              <a:rPr lang="de-CH" dirty="0" err="1"/>
              <a:t>sur</a:t>
            </a:r>
            <a:r>
              <a:rPr lang="de-CH" dirty="0"/>
              <a:t> la </a:t>
            </a:r>
            <a:r>
              <a:rPr lang="de-CH" dirty="0" err="1"/>
              <a:t>poutre</a:t>
            </a:r>
            <a:r>
              <a:rPr lang="de-CH" dirty="0"/>
              <a:t> et </a:t>
            </a:r>
            <a:r>
              <a:rPr lang="de-CH" dirty="0" err="1"/>
              <a:t>sur</a:t>
            </a:r>
            <a:r>
              <a:rPr lang="de-CH" dirty="0"/>
              <a:t> la </a:t>
            </a:r>
            <a:r>
              <a:rPr lang="de-CH" dirty="0" err="1"/>
              <a:t>fondation</a:t>
            </a:r>
            <a:br>
              <a:rPr lang="de-CH" dirty="0"/>
            </a:br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8CCDA-6043-EE4D-895B-AB52E331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2033F-14C7-C949-848D-FA789817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CD668-B405-AA4F-9618-33349CEC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ED3E094-4105-A441-82C0-1B6B2720ED7B}"/>
              </a:ext>
            </a:extLst>
          </p:cNvPr>
          <p:cNvGrpSpPr/>
          <p:nvPr/>
        </p:nvGrpSpPr>
        <p:grpSpPr>
          <a:xfrm>
            <a:off x="2185653" y="1272959"/>
            <a:ext cx="4772694" cy="1072754"/>
            <a:chOff x="1097884" y="1722924"/>
            <a:chExt cx="5830176" cy="13104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2CA1E6-98C6-1A4D-AAC1-5207A8445A21}"/>
                </a:ext>
              </a:extLst>
            </p:cNvPr>
            <p:cNvSpPr/>
            <p:nvPr/>
          </p:nvSpPr>
          <p:spPr>
            <a:xfrm>
              <a:off x="1865351" y="2174383"/>
              <a:ext cx="4214842" cy="14287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D567786-CC04-DC41-BA17-88B2A16187AE}"/>
                </a:ext>
              </a:extLst>
            </p:cNvPr>
            <p:cNvSpPr/>
            <p:nvPr/>
          </p:nvSpPr>
          <p:spPr>
            <a:xfrm>
              <a:off x="1097884" y="2126045"/>
              <a:ext cx="1034473" cy="895928"/>
            </a:xfrm>
            <a:custGeom>
              <a:avLst/>
              <a:gdLst>
                <a:gd name="connsiteX0" fmla="*/ 738909 w 1034473"/>
                <a:gd name="connsiteY0" fmla="*/ 0 h 895928"/>
                <a:gd name="connsiteX1" fmla="*/ 738909 w 1034473"/>
                <a:gd name="connsiteY1" fmla="*/ 212437 h 895928"/>
                <a:gd name="connsiteX2" fmla="*/ 1025236 w 1034473"/>
                <a:gd name="connsiteY2" fmla="*/ 212437 h 895928"/>
                <a:gd name="connsiteX3" fmla="*/ 1034473 w 1034473"/>
                <a:gd name="connsiteY3" fmla="*/ 895928 h 895928"/>
                <a:gd name="connsiteX4" fmla="*/ 0 w 1034473"/>
                <a:gd name="connsiteY4" fmla="*/ 886691 h 895928"/>
                <a:gd name="connsiteX5" fmla="*/ 18473 w 1034473"/>
                <a:gd name="connsiteY5" fmla="*/ 0 h 895928"/>
                <a:gd name="connsiteX6" fmla="*/ 738909 w 1034473"/>
                <a:gd name="connsiteY6" fmla="*/ 0 h 89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473" h="895928">
                  <a:moveTo>
                    <a:pt x="738909" y="0"/>
                  </a:moveTo>
                  <a:lnTo>
                    <a:pt x="738909" y="212437"/>
                  </a:lnTo>
                  <a:lnTo>
                    <a:pt x="1025236" y="212437"/>
                  </a:lnTo>
                  <a:lnTo>
                    <a:pt x="1034473" y="895928"/>
                  </a:lnTo>
                  <a:lnTo>
                    <a:pt x="0" y="886691"/>
                  </a:lnTo>
                  <a:lnTo>
                    <a:pt x="18473" y="0"/>
                  </a:lnTo>
                  <a:lnTo>
                    <a:pt x="738909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FBFC8FB-32DA-8C42-B34F-6C9AA9F77F08}"/>
                </a:ext>
              </a:extLst>
            </p:cNvPr>
            <p:cNvSpPr/>
            <p:nvPr/>
          </p:nvSpPr>
          <p:spPr>
            <a:xfrm>
              <a:off x="5893587" y="2137439"/>
              <a:ext cx="1034473" cy="895928"/>
            </a:xfrm>
            <a:custGeom>
              <a:avLst/>
              <a:gdLst>
                <a:gd name="connsiteX0" fmla="*/ 738909 w 1034473"/>
                <a:gd name="connsiteY0" fmla="*/ 0 h 895928"/>
                <a:gd name="connsiteX1" fmla="*/ 738909 w 1034473"/>
                <a:gd name="connsiteY1" fmla="*/ 212437 h 895928"/>
                <a:gd name="connsiteX2" fmla="*/ 1025236 w 1034473"/>
                <a:gd name="connsiteY2" fmla="*/ 212437 h 895928"/>
                <a:gd name="connsiteX3" fmla="*/ 1034473 w 1034473"/>
                <a:gd name="connsiteY3" fmla="*/ 895928 h 895928"/>
                <a:gd name="connsiteX4" fmla="*/ 0 w 1034473"/>
                <a:gd name="connsiteY4" fmla="*/ 886691 h 895928"/>
                <a:gd name="connsiteX5" fmla="*/ 18473 w 1034473"/>
                <a:gd name="connsiteY5" fmla="*/ 0 h 895928"/>
                <a:gd name="connsiteX6" fmla="*/ 738909 w 1034473"/>
                <a:gd name="connsiteY6" fmla="*/ 0 h 89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473" h="895928">
                  <a:moveTo>
                    <a:pt x="738909" y="0"/>
                  </a:moveTo>
                  <a:lnTo>
                    <a:pt x="738909" y="212437"/>
                  </a:lnTo>
                  <a:lnTo>
                    <a:pt x="1025236" y="212437"/>
                  </a:lnTo>
                  <a:lnTo>
                    <a:pt x="1034473" y="895928"/>
                  </a:lnTo>
                  <a:lnTo>
                    <a:pt x="0" y="886691"/>
                  </a:lnTo>
                  <a:lnTo>
                    <a:pt x="18473" y="0"/>
                  </a:lnTo>
                  <a:lnTo>
                    <a:pt x="738909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45C05D9-E210-E440-BB77-4E353B13F3BF}"/>
                </a:ext>
              </a:extLst>
            </p:cNvPr>
            <p:cNvCxnSpPr/>
            <p:nvPr/>
          </p:nvCxnSpPr>
          <p:spPr>
            <a:xfrm rot="5400000">
              <a:off x="1723269" y="1959275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976D887-BC13-4646-BAA8-FD22DF656541}"/>
                </a:ext>
              </a:extLst>
            </p:cNvPr>
            <p:cNvCxnSpPr/>
            <p:nvPr/>
          </p:nvCxnSpPr>
          <p:spPr>
            <a:xfrm rot="5400000">
              <a:off x="2028069" y="1950051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437C002-1628-364C-A293-476EB91C67D5}"/>
                </a:ext>
              </a:extLst>
            </p:cNvPr>
            <p:cNvCxnSpPr/>
            <p:nvPr/>
          </p:nvCxnSpPr>
          <p:spPr>
            <a:xfrm rot="5400000">
              <a:off x="2332869" y="1950063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ACE4F2D-D7C1-B446-B2A6-BD12E352B507}"/>
                </a:ext>
              </a:extLst>
            </p:cNvPr>
            <p:cNvCxnSpPr/>
            <p:nvPr/>
          </p:nvCxnSpPr>
          <p:spPr>
            <a:xfrm rot="5400000">
              <a:off x="2637669" y="1940839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931FD5-D99E-7E49-BEAD-EA1092A1BDC2}"/>
                </a:ext>
              </a:extLst>
            </p:cNvPr>
            <p:cNvCxnSpPr/>
            <p:nvPr/>
          </p:nvCxnSpPr>
          <p:spPr>
            <a:xfrm rot="5400000">
              <a:off x="2926751" y="1940767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2199F45-BF29-C743-A93C-17A74D407DDD}"/>
                </a:ext>
              </a:extLst>
            </p:cNvPr>
            <p:cNvCxnSpPr/>
            <p:nvPr/>
          </p:nvCxnSpPr>
          <p:spPr>
            <a:xfrm rot="5400000">
              <a:off x="3231551" y="1950015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BDCC6B-7677-3447-AF6C-905587AE4A0E}"/>
                </a:ext>
              </a:extLst>
            </p:cNvPr>
            <p:cNvCxnSpPr/>
            <p:nvPr/>
          </p:nvCxnSpPr>
          <p:spPr>
            <a:xfrm rot="5400000">
              <a:off x="3536351" y="1950027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0C2C026-4B0F-6048-8BC0-0C16EDEB48F5}"/>
                </a:ext>
              </a:extLst>
            </p:cNvPr>
            <p:cNvCxnSpPr/>
            <p:nvPr/>
          </p:nvCxnSpPr>
          <p:spPr>
            <a:xfrm rot="5400000">
              <a:off x="3841151" y="1950039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C8E461-96B5-3E4F-B56F-5E1F2093F3DF}"/>
                </a:ext>
              </a:extLst>
            </p:cNvPr>
            <p:cNvCxnSpPr/>
            <p:nvPr/>
          </p:nvCxnSpPr>
          <p:spPr>
            <a:xfrm rot="5400000">
              <a:off x="4167741" y="1954952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F03FB7-3042-444E-B4A5-8D785C7A82D0}"/>
                </a:ext>
              </a:extLst>
            </p:cNvPr>
            <p:cNvCxnSpPr/>
            <p:nvPr/>
          </p:nvCxnSpPr>
          <p:spPr>
            <a:xfrm rot="5400000">
              <a:off x="4472541" y="1945728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007F30F-84AF-D543-8609-4306F8632280}"/>
                </a:ext>
              </a:extLst>
            </p:cNvPr>
            <p:cNvCxnSpPr/>
            <p:nvPr/>
          </p:nvCxnSpPr>
          <p:spPr>
            <a:xfrm rot="5400000">
              <a:off x="4777341" y="1945740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C1BE5D0-3365-344F-9172-3D6FE1A78E69}"/>
                </a:ext>
              </a:extLst>
            </p:cNvPr>
            <p:cNvCxnSpPr/>
            <p:nvPr/>
          </p:nvCxnSpPr>
          <p:spPr>
            <a:xfrm rot="5400000">
              <a:off x="5082141" y="1936516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CDD411-B6A8-CF48-BA0C-D6125A3867C2}"/>
                </a:ext>
              </a:extLst>
            </p:cNvPr>
            <p:cNvCxnSpPr/>
            <p:nvPr/>
          </p:nvCxnSpPr>
          <p:spPr>
            <a:xfrm rot="5400000">
              <a:off x="5371223" y="1936444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B1D993-3295-CD45-ADFF-ADA9359090EF}"/>
                </a:ext>
              </a:extLst>
            </p:cNvPr>
            <p:cNvCxnSpPr/>
            <p:nvPr/>
          </p:nvCxnSpPr>
          <p:spPr>
            <a:xfrm rot="5400000">
              <a:off x="5676023" y="1945692"/>
              <a:ext cx="428628" cy="1588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D800610-4375-5A4E-875D-04AF9249DA0A}"/>
                </a:ext>
              </a:extLst>
            </p:cNvPr>
            <p:cNvCxnSpPr>
              <a:cxnSpLocks/>
            </p:cNvCxnSpPr>
            <p:nvPr/>
          </p:nvCxnSpPr>
          <p:spPr>
            <a:xfrm>
              <a:off x="1935995" y="1722924"/>
              <a:ext cx="3953546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B9E57E-2EEB-6446-981E-66B44705D4E1}"/>
              </a:ext>
            </a:extLst>
          </p:cNvPr>
          <p:cNvGrpSpPr/>
          <p:nvPr/>
        </p:nvGrpSpPr>
        <p:grpSpPr>
          <a:xfrm>
            <a:off x="2170532" y="3211919"/>
            <a:ext cx="4787815" cy="1618765"/>
            <a:chOff x="1051704" y="4475903"/>
            <a:chExt cx="5848648" cy="197743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D3E1D7-4C68-834B-98DC-7AA366462E70}"/>
                </a:ext>
              </a:extLst>
            </p:cNvPr>
            <p:cNvSpPr/>
            <p:nvPr/>
          </p:nvSpPr>
          <p:spPr>
            <a:xfrm>
              <a:off x="1865351" y="4475903"/>
              <a:ext cx="4214842" cy="14287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F1DD6CA-DA81-E742-B818-FA4F8E2CBD14}"/>
                </a:ext>
              </a:extLst>
            </p:cNvPr>
            <p:cNvSpPr/>
            <p:nvPr/>
          </p:nvSpPr>
          <p:spPr>
            <a:xfrm>
              <a:off x="1051704" y="5546014"/>
              <a:ext cx="1034473" cy="895928"/>
            </a:xfrm>
            <a:custGeom>
              <a:avLst/>
              <a:gdLst>
                <a:gd name="connsiteX0" fmla="*/ 738909 w 1034473"/>
                <a:gd name="connsiteY0" fmla="*/ 0 h 895928"/>
                <a:gd name="connsiteX1" fmla="*/ 738909 w 1034473"/>
                <a:gd name="connsiteY1" fmla="*/ 212437 h 895928"/>
                <a:gd name="connsiteX2" fmla="*/ 1025236 w 1034473"/>
                <a:gd name="connsiteY2" fmla="*/ 212437 h 895928"/>
                <a:gd name="connsiteX3" fmla="*/ 1034473 w 1034473"/>
                <a:gd name="connsiteY3" fmla="*/ 895928 h 895928"/>
                <a:gd name="connsiteX4" fmla="*/ 0 w 1034473"/>
                <a:gd name="connsiteY4" fmla="*/ 886691 h 895928"/>
                <a:gd name="connsiteX5" fmla="*/ 18473 w 1034473"/>
                <a:gd name="connsiteY5" fmla="*/ 0 h 895928"/>
                <a:gd name="connsiteX6" fmla="*/ 738909 w 1034473"/>
                <a:gd name="connsiteY6" fmla="*/ 0 h 89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473" h="895928">
                  <a:moveTo>
                    <a:pt x="738909" y="0"/>
                  </a:moveTo>
                  <a:lnTo>
                    <a:pt x="738909" y="212437"/>
                  </a:lnTo>
                  <a:lnTo>
                    <a:pt x="1025236" y="212437"/>
                  </a:lnTo>
                  <a:lnTo>
                    <a:pt x="1034473" y="895928"/>
                  </a:lnTo>
                  <a:lnTo>
                    <a:pt x="0" y="886691"/>
                  </a:lnTo>
                  <a:lnTo>
                    <a:pt x="18473" y="0"/>
                  </a:lnTo>
                  <a:lnTo>
                    <a:pt x="738909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29271BA-11A1-6547-818D-27AB6E794BD8}"/>
                </a:ext>
              </a:extLst>
            </p:cNvPr>
            <p:cNvSpPr/>
            <p:nvPr/>
          </p:nvSpPr>
          <p:spPr>
            <a:xfrm>
              <a:off x="5865879" y="5557408"/>
              <a:ext cx="1034473" cy="895928"/>
            </a:xfrm>
            <a:custGeom>
              <a:avLst/>
              <a:gdLst>
                <a:gd name="connsiteX0" fmla="*/ 738909 w 1034473"/>
                <a:gd name="connsiteY0" fmla="*/ 0 h 895928"/>
                <a:gd name="connsiteX1" fmla="*/ 738909 w 1034473"/>
                <a:gd name="connsiteY1" fmla="*/ 212437 h 895928"/>
                <a:gd name="connsiteX2" fmla="*/ 1025236 w 1034473"/>
                <a:gd name="connsiteY2" fmla="*/ 212437 h 895928"/>
                <a:gd name="connsiteX3" fmla="*/ 1034473 w 1034473"/>
                <a:gd name="connsiteY3" fmla="*/ 895928 h 895928"/>
                <a:gd name="connsiteX4" fmla="*/ 0 w 1034473"/>
                <a:gd name="connsiteY4" fmla="*/ 886691 h 895928"/>
                <a:gd name="connsiteX5" fmla="*/ 18473 w 1034473"/>
                <a:gd name="connsiteY5" fmla="*/ 0 h 895928"/>
                <a:gd name="connsiteX6" fmla="*/ 738909 w 1034473"/>
                <a:gd name="connsiteY6" fmla="*/ 0 h 89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473" h="895928">
                  <a:moveTo>
                    <a:pt x="738909" y="0"/>
                  </a:moveTo>
                  <a:lnTo>
                    <a:pt x="738909" y="212437"/>
                  </a:lnTo>
                  <a:lnTo>
                    <a:pt x="1025236" y="212437"/>
                  </a:lnTo>
                  <a:lnTo>
                    <a:pt x="1034473" y="895928"/>
                  </a:lnTo>
                  <a:lnTo>
                    <a:pt x="0" y="886691"/>
                  </a:lnTo>
                  <a:lnTo>
                    <a:pt x="18473" y="0"/>
                  </a:lnTo>
                  <a:lnTo>
                    <a:pt x="738909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D005D98-B7C4-9F42-B0D9-42CBCDD264F7}"/>
                </a:ext>
              </a:extLst>
            </p:cNvPr>
            <p:cNvCxnSpPr/>
            <p:nvPr/>
          </p:nvCxnSpPr>
          <p:spPr>
            <a:xfrm rot="5400000">
              <a:off x="1722475" y="4853992"/>
              <a:ext cx="428628" cy="1588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F423C29-71D6-9242-99A7-D2F90A8C4503}"/>
                </a:ext>
              </a:extLst>
            </p:cNvPr>
            <p:cNvCxnSpPr/>
            <p:nvPr/>
          </p:nvCxnSpPr>
          <p:spPr>
            <a:xfrm rot="5400000">
              <a:off x="1723269" y="5523848"/>
              <a:ext cx="428628" cy="15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3CD00B1-3D01-3945-B772-36AD98966214}"/>
                </a:ext>
              </a:extLst>
            </p:cNvPr>
            <p:cNvCxnSpPr/>
            <p:nvPr/>
          </p:nvCxnSpPr>
          <p:spPr>
            <a:xfrm rot="5400000">
              <a:off x="5714478" y="4855422"/>
              <a:ext cx="428628" cy="1588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7F6F56-1366-944A-BFDF-CC625324B442}"/>
                </a:ext>
              </a:extLst>
            </p:cNvPr>
            <p:cNvCxnSpPr/>
            <p:nvPr/>
          </p:nvCxnSpPr>
          <p:spPr>
            <a:xfrm rot="5400000">
              <a:off x="5715272" y="5525278"/>
              <a:ext cx="428628" cy="15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B272EC4-B553-4649-9813-9E0C0CA83014}"/>
                </a:ext>
              </a:extLst>
            </p:cNvPr>
            <p:cNvCxnSpPr/>
            <p:nvPr/>
          </p:nvCxnSpPr>
          <p:spPr>
            <a:xfrm rot="10800000" flipV="1">
              <a:off x="1408049" y="4549182"/>
              <a:ext cx="440943" cy="374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C6B67F2-5FF0-774F-B2EF-0F652860CD85}"/>
                </a:ext>
              </a:extLst>
            </p:cNvPr>
            <p:cNvCxnSpPr/>
            <p:nvPr/>
          </p:nvCxnSpPr>
          <p:spPr>
            <a:xfrm rot="10800000" flipV="1">
              <a:off x="2038280" y="5648310"/>
              <a:ext cx="440943" cy="374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C410C28-7AC6-064E-9099-01985AE4D8EA}"/>
              </a:ext>
            </a:extLst>
          </p:cNvPr>
          <p:cNvCxnSpPr/>
          <p:nvPr/>
        </p:nvCxnSpPr>
        <p:spPr>
          <a:xfrm rot="5400000">
            <a:off x="2720286" y="3025409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B39FFD-4391-3142-8AAB-79C14D48088E}"/>
              </a:ext>
            </a:extLst>
          </p:cNvPr>
          <p:cNvCxnSpPr/>
          <p:nvPr/>
        </p:nvCxnSpPr>
        <p:spPr>
          <a:xfrm rot="5400000">
            <a:off x="2969801" y="3017858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F8898D0-E5A6-BB4E-87E0-3F7F8D06FD5F}"/>
              </a:ext>
            </a:extLst>
          </p:cNvPr>
          <p:cNvCxnSpPr/>
          <p:nvPr/>
        </p:nvCxnSpPr>
        <p:spPr>
          <a:xfrm rot="5400000">
            <a:off x="3219316" y="3017867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3E0D099-297A-E748-9103-75E5E7B77B19}"/>
              </a:ext>
            </a:extLst>
          </p:cNvPr>
          <p:cNvCxnSpPr/>
          <p:nvPr/>
        </p:nvCxnSpPr>
        <p:spPr>
          <a:xfrm rot="5400000">
            <a:off x="3468832" y="3010316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40EA52B-7AC7-634A-8A09-3475889A46E0}"/>
              </a:ext>
            </a:extLst>
          </p:cNvPr>
          <p:cNvCxnSpPr/>
          <p:nvPr/>
        </p:nvCxnSpPr>
        <p:spPr>
          <a:xfrm rot="5400000">
            <a:off x="3705480" y="3010257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1903C69-9184-224C-8C27-7A78F9E63CA0}"/>
              </a:ext>
            </a:extLst>
          </p:cNvPr>
          <p:cNvCxnSpPr/>
          <p:nvPr/>
        </p:nvCxnSpPr>
        <p:spPr>
          <a:xfrm rot="5400000">
            <a:off x="3954995" y="3017828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B0FB64C-BCE8-5947-B38A-C337BDE8AC68}"/>
              </a:ext>
            </a:extLst>
          </p:cNvPr>
          <p:cNvCxnSpPr/>
          <p:nvPr/>
        </p:nvCxnSpPr>
        <p:spPr>
          <a:xfrm rot="5400000">
            <a:off x="4204510" y="3017838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F2E1F0-805B-4744-9932-AFB4B081BB1B}"/>
              </a:ext>
            </a:extLst>
          </p:cNvPr>
          <p:cNvCxnSpPr/>
          <p:nvPr/>
        </p:nvCxnSpPr>
        <p:spPr>
          <a:xfrm rot="5400000">
            <a:off x="4454025" y="3017848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CC5EED-221B-2A4A-917B-8F38D7553D8F}"/>
              </a:ext>
            </a:extLst>
          </p:cNvPr>
          <p:cNvCxnSpPr/>
          <p:nvPr/>
        </p:nvCxnSpPr>
        <p:spPr>
          <a:xfrm rot="5400000">
            <a:off x="4721378" y="3021870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8ED31FA-1E22-4C45-AA19-F07E2D163736}"/>
              </a:ext>
            </a:extLst>
          </p:cNvPr>
          <p:cNvCxnSpPr/>
          <p:nvPr/>
        </p:nvCxnSpPr>
        <p:spPr>
          <a:xfrm rot="5400000">
            <a:off x="4970893" y="3014319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30E0D-56E4-1341-8A6A-FC570E573259}"/>
              </a:ext>
            </a:extLst>
          </p:cNvPr>
          <p:cNvCxnSpPr/>
          <p:nvPr/>
        </p:nvCxnSpPr>
        <p:spPr>
          <a:xfrm rot="5400000">
            <a:off x="5220408" y="3014328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65D3D2B-E03A-0E4D-9FD6-88401E3E012E}"/>
              </a:ext>
            </a:extLst>
          </p:cNvPr>
          <p:cNvCxnSpPr/>
          <p:nvPr/>
        </p:nvCxnSpPr>
        <p:spPr>
          <a:xfrm rot="5400000">
            <a:off x="5469923" y="3006778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5F985F9-88E3-7E46-9263-8D14EBA75EBF}"/>
              </a:ext>
            </a:extLst>
          </p:cNvPr>
          <p:cNvCxnSpPr/>
          <p:nvPr/>
        </p:nvCxnSpPr>
        <p:spPr>
          <a:xfrm rot="5400000">
            <a:off x="5706571" y="3006719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421A000-6527-844C-A623-3C89C496515E}"/>
              </a:ext>
            </a:extLst>
          </p:cNvPr>
          <p:cNvCxnSpPr/>
          <p:nvPr/>
        </p:nvCxnSpPr>
        <p:spPr>
          <a:xfrm rot="5400000">
            <a:off x="5956086" y="3014289"/>
            <a:ext cx="350883" cy="1300"/>
          </a:xfrm>
          <a:prstGeom prst="straightConnector1">
            <a:avLst/>
          </a:prstGeom>
          <a:ln w="190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E9BCFF5-E787-A049-AC63-91173C52AF96}"/>
              </a:ext>
            </a:extLst>
          </p:cNvPr>
          <p:cNvCxnSpPr>
            <a:cxnSpLocks/>
          </p:cNvCxnSpPr>
          <p:nvPr/>
        </p:nvCxnSpPr>
        <p:spPr>
          <a:xfrm>
            <a:off x="2894428" y="2831927"/>
            <a:ext cx="323644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64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DD048E-FC63-6B4C-8F6D-45929C8A5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189366"/>
            <a:ext cx="7726363" cy="3701643"/>
          </a:xfrm>
        </p:spPr>
        <p:txBody>
          <a:bodyPr/>
          <a:lstStyle/>
          <a:p>
            <a:r>
              <a:rPr lang="fr-CH" dirty="0"/>
              <a:t>Décider clairement quelle structure ou quelle partie de la structure on désire traiter</a:t>
            </a:r>
          </a:p>
          <a:p>
            <a:r>
              <a:rPr lang="fr-CH" dirty="0">
                <a:sym typeface="Wingdings" pitchFamily="2" charset="2"/>
              </a:rPr>
              <a:t>Introduire toutes les forces et moments qui agissent sur la structure</a:t>
            </a:r>
          </a:p>
          <a:p>
            <a:r>
              <a:rPr lang="fr-CH" dirty="0">
                <a:sym typeface="Wingdings" pitchFamily="2" charset="2"/>
              </a:rPr>
              <a:t>Isoler la structure de son entourage à l’aide de coupes («corps isolé») et extérioriser les réactions</a:t>
            </a:r>
          </a:p>
          <a:p>
            <a:r>
              <a:rPr lang="fr-CH" dirty="0">
                <a:sym typeface="Wingdings" pitchFamily="2" charset="2"/>
              </a:rPr>
              <a:t>Réduire des forces si cela facilite les calculs (par exemple les charges distribuées)</a:t>
            </a:r>
            <a:endParaRPr lang="fr-CH" dirty="0"/>
          </a:p>
          <a:p>
            <a:r>
              <a:rPr lang="fr-CH" dirty="0">
                <a:sym typeface="Wingdings" pitchFamily="2" charset="2"/>
              </a:rPr>
              <a:t>Formuler l’équilibre avec 3 équations (2D) ou 6 équations (3D) d’équilibre indépendantes (choisir judicieusement)</a:t>
            </a:r>
          </a:p>
          <a:p>
            <a:r>
              <a:rPr lang="fr-CH" dirty="0">
                <a:sym typeface="Wingdings" pitchFamily="2" charset="2"/>
              </a:rPr>
              <a:t>Contrôler les calculs avec 1 ou 2 autres équations</a:t>
            </a:r>
          </a:p>
          <a:p>
            <a:endParaRPr lang="fr-FR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975FA7-16CC-284E-B47A-7CAA7EF2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Formuler les équations d’équilibre d’un solide</a:t>
            </a:r>
            <a:br>
              <a:rPr lang="fr-CH" dirty="0"/>
            </a:br>
            <a:endParaRPr lang="fr-F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BE0D3-91FE-874F-A23C-27D1F9CD2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9DBC1-7390-3044-9684-6F3683D2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7948F-5BBA-B445-86C5-68262146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2569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B9A30A-7221-E64C-9AC4-C5C6F8E013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19414"/>
                <a:ext cx="7726363" cy="2280906"/>
              </a:xfrm>
            </p:spPr>
            <p:txBody>
              <a:bodyPr>
                <a:normAutofit/>
              </a:bodyPr>
              <a:lstStyle/>
              <a:p>
                <a:r>
                  <a:rPr lang="fr-CH" dirty="0"/>
                  <a:t>Un solide qui exerce une action sur un autre solide reçoit de celui-ci une réaction qui a la même grandeur, la même ligne d’action mais un sens opposé à l’action.</a:t>
                </a:r>
              </a:p>
              <a:p>
                <a:pPr lvl="1"/>
                <a:r>
                  <a:rPr lang="fr-CH" dirty="0"/>
                  <a:t>Ce principe applique tant aux forces qu’aux moments.</a:t>
                </a:r>
              </a:p>
              <a:p>
                <a:pPr lvl="1"/>
                <a:endParaRPr lang="fr-CH" dirty="0"/>
              </a:p>
              <a:p>
                <a:r>
                  <a:rPr lang="fr-CH" b="1" dirty="0"/>
                  <a:t>Action et réaction sont égales, ont la même ligne d’action et sont directement opposées: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CH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fr-FR" b="1" i="1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fr-CH" b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3B9A30A-7221-E64C-9AC4-C5C6F8E01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19414"/>
                <a:ext cx="7726363" cy="2280906"/>
              </a:xfrm>
              <a:blipFill>
                <a:blip r:embed="rId3"/>
                <a:stretch>
                  <a:fillRect t="-27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A6D22B-95AB-AA42-89D2-E22182F0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Principe de l’action et de la réaction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4945E-B21B-3A41-B0A7-A80AA8B3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DF9A7-655D-EA40-A1A9-6CBE6829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1EF5C-EA5C-5B4C-94D7-6B75CCC4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33B1BF6-1149-BB49-B359-E84742965129}"/>
              </a:ext>
            </a:extLst>
          </p:cNvPr>
          <p:cNvSpPr/>
          <p:nvPr/>
        </p:nvSpPr>
        <p:spPr>
          <a:xfrm>
            <a:off x="888797" y="3992230"/>
            <a:ext cx="2071702" cy="772172"/>
          </a:xfrm>
          <a:custGeom>
            <a:avLst/>
            <a:gdLst>
              <a:gd name="connsiteX0" fmla="*/ 997527 w 3029527"/>
              <a:gd name="connsiteY0" fmla="*/ 0 h 1016000"/>
              <a:gd name="connsiteX1" fmla="*/ 674255 w 3029527"/>
              <a:gd name="connsiteY1" fmla="*/ 498763 h 1016000"/>
              <a:gd name="connsiteX2" fmla="*/ 0 w 3029527"/>
              <a:gd name="connsiteY2" fmla="*/ 535709 h 1016000"/>
              <a:gd name="connsiteX3" fmla="*/ 9237 w 3029527"/>
              <a:gd name="connsiteY3" fmla="*/ 1016000 h 1016000"/>
              <a:gd name="connsiteX4" fmla="*/ 3029527 w 3029527"/>
              <a:gd name="connsiteY4" fmla="*/ 997527 h 1016000"/>
              <a:gd name="connsiteX5" fmla="*/ 3029527 w 3029527"/>
              <a:gd name="connsiteY5" fmla="*/ 554182 h 1016000"/>
              <a:gd name="connsiteX6" fmla="*/ 2309091 w 3029527"/>
              <a:gd name="connsiteY6" fmla="*/ 461818 h 1016000"/>
              <a:gd name="connsiteX7" fmla="*/ 1773382 w 3029527"/>
              <a:gd name="connsiteY7" fmla="*/ 27709 h 1016000"/>
              <a:gd name="connsiteX8" fmla="*/ 997527 w 3029527"/>
              <a:gd name="connsiteY8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9527" h="1016000">
                <a:moveTo>
                  <a:pt x="997527" y="0"/>
                </a:moveTo>
                <a:lnTo>
                  <a:pt x="674255" y="498763"/>
                </a:lnTo>
                <a:lnTo>
                  <a:pt x="0" y="535709"/>
                </a:lnTo>
                <a:lnTo>
                  <a:pt x="9237" y="1016000"/>
                </a:lnTo>
                <a:lnTo>
                  <a:pt x="3029527" y="997527"/>
                </a:lnTo>
                <a:lnTo>
                  <a:pt x="3029527" y="554182"/>
                </a:lnTo>
                <a:lnTo>
                  <a:pt x="2309091" y="461818"/>
                </a:lnTo>
                <a:lnTo>
                  <a:pt x="1773382" y="27709"/>
                </a:lnTo>
                <a:lnTo>
                  <a:pt x="99752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8C5462-3C25-8B49-990A-DD73B3F0CD20}"/>
              </a:ext>
            </a:extLst>
          </p:cNvPr>
          <p:cNvSpPr/>
          <p:nvPr/>
        </p:nvSpPr>
        <p:spPr>
          <a:xfrm>
            <a:off x="1337109" y="4598727"/>
            <a:ext cx="295178" cy="3214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9266A2-32DC-0E42-8CA4-D4C4DDBDBA1C}"/>
              </a:ext>
            </a:extLst>
          </p:cNvPr>
          <p:cNvSpPr/>
          <p:nvPr/>
        </p:nvSpPr>
        <p:spPr>
          <a:xfrm>
            <a:off x="2222642" y="4598727"/>
            <a:ext cx="295178" cy="3214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2D8DEFD-6438-1F41-8F0B-2384C03BE604}"/>
              </a:ext>
            </a:extLst>
          </p:cNvPr>
          <p:cNvSpPr/>
          <p:nvPr/>
        </p:nvSpPr>
        <p:spPr>
          <a:xfrm>
            <a:off x="2835171" y="3985307"/>
            <a:ext cx="585183" cy="962930"/>
          </a:xfrm>
          <a:custGeom>
            <a:avLst/>
            <a:gdLst>
              <a:gd name="connsiteX0" fmla="*/ 240146 w 849746"/>
              <a:gd name="connsiteY0" fmla="*/ 0 h 1283854"/>
              <a:gd name="connsiteX1" fmla="*/ 230910 w 849746"/>
              <a:gd name="connsiteY1" fmla="*/ 1052945 h 1283854"/>
              <a:gd name="connsiteX2" fmla="*/ 0 w 849746"/>
              <a:gd name="connsiteY2" fmla="*/ 1191490 h 1283854"/>
              <a:gd name="connsiteX3" fmla="*/ 249382 w 849746"/>
              <a:gd name="connsiteY3" fmla="*/ 1283854 h 1283854"/>
              <a:gd name="connsiteX4" fmla="*/ 637310 w 849746"/>
              <a:gd name="connsiteY4" fmla="*/ 1246909 h 1283854"/>
              <a:gd name="connsiteX5" fmla="*/ 849746 w 849746"/>
              <a:gd name="connsiteY5" fmla="*/ 1256145 h 1283854"/>
              <a:gd name="connsiteX6" fmla="*/ 775855 w 849746"/>
              <a:gd name="connsiteY6" fmla="*/ 1117600 h 1283854"/>
              <a:gd name="connsiteX7" fmla="*/ 581891 w 849746"/>
              <a:gd name="connsiteY7" fmla="*/ 1034472 h 1283854"/>
              <a:gd name="connsiteX8" fmla="*/ 554182 w 849746"/>
              <a:gd name="connsiteY8" fmla="*/ 9236 h 1283854"/>
              <a:gd name="connsiteX9" fmla="*/ 240146 w 849746"/>
              <a:gd name="connsiteY9" fmla="*/ 0 h 12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9746" h="1283854">
                <a:moveTo>
                  <a:pt x="240146" y="0"/>
                </a:moveTo>
                <a:cubicBezTo>
                  <a:pt x="165097" y="375252"/>
                  <a:pt x="230910" y="30482"/>
                  <a:pt x="230910" y="1052945"/>
                </a:cubicBezTo>
                <a:lnTo>
                  <a:pt x="0" y="1191490"/>
                </a:lnTo>
                <a:lnTo>
                  <a:pt x="249382" y="1283854"/>
                </a:lnTo>
                <a:lnTo>
                  <a:pt x="637310" y="1246909"/>
                </a:lnTo>
                <a:lnTo>
                  <a:pt x="849746" y="1256145"/>
                </a:lnTo>
                <a:lnTo>
                  <a:pt x="775855" y="1117600"/>
                </a:lnTo>
                <a:lnTo>
                  <a:pt x="581891" y="1034472"/>
                </a:lnTo>
                <a:lnTo>
                  <a:pt x="554182" y="9236"/>
                </a:lnTo>
                <a:lnTo>
                  <a:pt x="240146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27E13BC-D61C-DA47-806F-A4CC01A366AB}"/>
              </a:ext>
            </a:extLst>
          </p:cNvPr>
          <p:cNvSpPr/>
          <p:nvPr/>
        </p:nvSpPr>
        <p:spPr>
          <a:xfrm>
            <a:off x="2485751" y="3121328"/>
            <a:ext cx="1340057" cy="984570"/>
          </a:xfrm>
          <a:custGeom>
            <a:avLst/>
            <a:gdLst>
              <a:gd name="connsiteX0" fmla="*/ 969212 w 1945899"/>
              <a:gd name="connsiteY0" fmla="*/ 1182254 h 1312707"/>
              <a:gd name="connsiteX1" fmla="*/ 1301721 w 1945899"/>
              <a:gd name="connsiteY1" fmla="*/ 1311563 h 1312707"/>
              <a:gd name="connsiteX2" fmla="*/ 1551103 w 1945899"/>
              <a:gd name="connsiteY2" fmla="*/ 1219200 h 1312707"/>
              <a:gd name="connsiteX3" fmla="*/ 1606521 w 1945899"/>
              <a:gd name="connsiteY3" fmla="*/ 932872 h 1312707"/>
              <a:gd name="connsiteX4" fmla="*/ 1911321 w 1945899"/>
              <a:gd name="connsiteY4" fmla="*/ 738909 h 1312707"/>
              <a:gd name="connsiteX5" fmla="*/ 1800484 w 1945899"/>
              <a:gd name="connsiteY5" fmla="*/ 369454 h 1312707"/>
              <a:gd name="connsiteX6" fmla="*/ 1523393 w 1945899"/>
              <a:gd name="connsiteY6" fmla="*/ 341745 h 1312707"/>
              <a:gd name="connsiteX7" fmla="*/ 1338666 w 1945899"/>
              <a:gd name="connsiteY7" fmla="*/ 55418 h 1312707"/>
              <a:gd name="connsiteX8" fmla="*/ 987684 w 1945899"/>
              <a:gd name="connsiteY8" fmla="*/ 0 h 1312707"/>
              <a:gd name="connsiteX9" fmla="*/ 858375 w 1945899"/>
              <a:gd name="connsiteY9" fmla="*/ 221672 h 1312707"/>
              <a:gd name="connsiteX10" fmla="*/ 581284 w 1945899"/>
              <a:gd name="connsiteY10" fmla="*/ 64654 h 1312707"/>
              <a:gd name="connsiteX11" fmla="*/ 285721 w 1945899"/>
              <a:gd name="connsiteY11" fmla="*/ 166254 h 1312707"/>
              <a:gd name="connsiteX12" fmla="*/ 211830 w 1945899"/>
              <a:gd name="connsiteY12" fmla="*/ 424872 h 1312707"/>
              <a:gd name="connsiteX13" fmla="*/ 239539 w 1945899"/>
              <a:gd name="connsiteY13" fmla="*/ 424872 h 1312707"/>
              <a:gd name="connsiteX14" fmla="*/ 276484 w 1945899"/>
              <a:gd name="connsiteY14" fmla="*/ 544945 h 1312707"/>
              <a:gd name="connsiteX15" fmla="*/ 36339 w 1945899"/>
              <a:gd name="connsiteY15" fmla="*/ 720436 h 1312707"/>
              <a:gd name="connsiteX16" fmla="*/ 156412 w 1945899"/>
              <a:gd name="connsiteY16" fmla="*/ 1080654 h 1312707"/>
              <a:gd name="connsiteX17" fmla="*/ 174884 w 1945899"/>
              <a:gd name="connsiteY17" fmla="*/ 1089891 h 1312707"/>
              <a:gd name="connsiteX18" fmla="*/ 313430 w 1945899"/>
              <a:gd name="connsiteY18" fmla="*/ 1099127 h 1312707"/>
              <a:gd name="connsiteX19" fmla="*/ 451975 w 1945899"/>
              <a:gd name="connsiteY19" fmla="*/ 1089891 h 1312707"/>
              <a:gd name="connsiteX20" fmla="*/ 645939 w 1945899"/>
              <a:gd name="connsiteY20" fmla="*/ 1302327 h 1312707"/>
              <a:gd name="connsiteX21" fmla="*/ 766012 w 1945899"/>
              <a:gd name="connsiteY21" fmla="*/ 1200727 h 1312707"/>
              <a:gd name="connsiteX22" fmla="*/ 969212 w 1945899"/>
              <a:gd name="connsiteY22" fmla="*/ 1182254 h 131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45899" h="1312707">
                <a:moveTo>
                  <a:pt x="969212" y="1182254"/>
                </a:moveTo>
                <a:cubicBezTo>
                  <a:pt x="1295343" y="1312707"/>
                  <a:pt x="1176426" y="1311563"/>
                  <a:pt x="1301721" y="1311563"/>
                </a:cubicBezTo>
                <a:cubicBezTo>
                  <a:pt x="1548446" y="1235647"/>
                  <a:pt x="1504408" y="1312580"/>
                  <a:pt x="1551103" y="1219200"/>
                </a:cubicBezTo>
                <a:lnTo>
                  <a:pt x="1606521" y="932872"/>
                </a:lnTo>
                <a:cubicBezTo>
                  <a:pt x="1913954" y="746549"/>
                  <a:pt x="1911321" y="866948"/>
                  <a:pt x="1911321" y="738909"/>
                </a:cubicBezTo>
                <a:cubicBezTo>
                  <a:pt x="1817464" y="363480"/>
                  <a:pt x="1945899" y="369454"/>
                  <a:pt x="1800484" y="369454"/>
                </a:cubicBezTo>
                <a:lnTo>
                  <a:pt x="1523393" y="341745"/>
                </a:lnTo>
                <a:lnTo>
                  <a:pt x="1338666" y="55418"/>
                </a:lnTo>
                <a:lnTo>
                  <a:pt x="987684" y="0"/>
                </a:lnTo>
                <a:lnTo>
                  <a:pt x="858375" y="221672"/>
                </a:lnTo>
                <a:lnTo>
                  <a:pt x="581284" y="64654"/>
                </a:lnTo>
                <a:lnTo>
                  <a:pt x="285721" y="166254"/>
                </a:lnTo>
                <a:cubicBezTo>
                  <a:pt x="276597" y="187819"/>
                  <a:pt x="99437" y="387409"/>
                  <a:pt x="211830" y="424872"/>
                </a:cubicBezTo>
                <a:cubicBezTo>
                  <a:pt x="220592" y="427793"/>
                  <a:pt x="230303" y="424872"/>
                  <a:pt x="239539" y="424872"/>
                </a:cubicBezTo>
                <a:lnTo>
                  <a:pt x="276484" y="544945"/>
                </a:lnTo>
                <a:cubicBezTo>
                  <a:pt x="31185" y="705333"/>
                  <a:pt x="36339" y="606322"/>
                  <a:pt x="36339" y="720436"/>
                </a:cubicBezTo>
                <a:cubicBezTo>
                  <a:pt x="104938" y="1073234"/>
                  <a:pt x="0" y="1002447"/>
                  <a:pt x="156412" y="1080654"/>
                </a:cubicBezTo>
                <a:lnTo>
                  <a:pt x="174884" y="1089891"/>
                </a:lnTo>
                <a:cubicBezTo>
                  <a:pt x="276372" y="1101167"/>
                  <a:pt x="230132" y="1099127"/>
                  <a:pt x="313430" y="1099127"/>
                </a:cubicBezTo>
                <a:cubicBezTo>
                  <a:pt x="440307" y="1079607"/>
                  <a:pt x="397284" y="1062542"/>
                  <a:pt x="451975" y="1089891"/>
                </a:cubicBezTo>
                <a:cubicBezTo>
                  <a:pt x="638723" y="1304650"/>
                  <a:pt x="542863" y="1302327"/>
                  <a:pt x="645939" y="1302327"/>
                </a:cubicBezTo>
                <a:lnTo>
                  <a:pt x="766012" y="1200727"/>
                </a:lnTo>
                <a:lnTo>
                  <a:pt x="969212" y="1182254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FF45F3A-78F9-CE46-B268-5339F1A75EB7}"/>
              </a:ext>
            </a:extLst>
          </p:cNvPr>
          <p:cNvSpPr/>
          <p:nvPr/>
        </p:nvSpPr>
        <p:spPr>
          <a:xfrm>
            <a:off x="4443148" y="3971221"/>
            <a:ext cx="2071702" cy="772172"/>
          </a:xfrm>
          <a:custGeom>
            <a:avLst/>
            <a:gdLst>
              <a:gd name="connsiteX0" fmla="*/ 997527 w 3029527"/>
              <a:gd name="connsiteY0" fmla="*/ 0 h 1016000"/>
              <a:gd name="connsiteX1" fmla="*/ 674255 w 3029527"/>
              <a:gd name="connsiteY1" fmla="*/ 498763 h 1016000"/>
              <a:gd name="connsiteX2" fmla="*/ 0 w 3029527"/>
              <a:gd name="connsiteY2" fmla="*/ 535709 h 1016000"/>
              <a:gd name="connsiteX3" fmla="*/ 9237 w 3029527"/>
              <a:gd name="connsiteY3" fmla="*/ 1016000 h 1016000"/>
              <a:gd name="connsiteX4" fmla="*/ 3029527 w 3029527"/>
              <a:gd name="connsiteY4" fmla="*/ 997527 h 1016000"/>
              <a:gd name="connsiteX5" fmla="*/ 3029527 w 3029527"/>
              <a:gd name="connsiteY5" fmla="*/ 554182 h 1016000"/>
              <a:gd name="connsiteX6" fmla="*/ 2309091 w 3029527"/>
              <a:gd name="connsiteY6" fmla="*/ 461818 h 1016000"/>
              <a:gd name="connsiteX7" fmla="*/ 1773382 w 3029527"/>
              <a:gd name="connsiteY7" fmla="*/ 27709 h 1016000"/>
              <a:gd name="connsiteX8" fmla="*/ 997527 w 3029527"/>
              <a:gd name="connsiteY8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9527" h="1016000">
                <a:moveTo>
                  <a:pt x="997527" y="0"/>
                </a:moveTo>
                <a:lnTo>
                  <a:pt x="674255" y="498763"/>
                </a:lnTo>
                <a:lnTo>
                  <a:pt x="0" y="535709"/>
                </a:lnTo>
                <a:lnTo>
                  <a:pt x="9237" y="1016000"/>
                </a:lnTo>
                <a:lnTo>
                  <a:pt x="3029527" y="997527"/>
                </a:lnTo>
                <a:lnTo>
                  <a:pt x="3029527" y="554182"/>
                </a:lnTo>
                <a:lnTo>
                  <a:pt x="2309091" y="461818"/>
                </a:lnTo>
                <a:lnTo>
                  <a:pt x="1773382" y="27709"/>
                </a:lnTo>
                <a:lnTo>
                  <a:pt x="99752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35F47E-4CCA-9046-A54D-41C27017F0CF}"/>
              </a:ext>
            </a:extLst>
          </p:cNvPr>
          <p:cNvSpPr/>
          <p:nvPr/>
        </p:nvSpPr>
        <p:spPr>
          <a:xfrm>
            <a:off x="4891460" y="4577718"/>
            <a:ext cx="295178" cy="3214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0D3050-C705-1E4F-92A4-3475146A53CE}"/>
              </a:ext>
            </a:extLst>
          </p:cNvPr>
          <p:cNvSpPr/>
          <p:nvPr/>
        </p:nvSpPr>
        <p:spPr>
          <a:xfrm>
            <a:off x="5776993" y="4577718"/>
            <a:ext cx="295178" cy="3214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0EAC199-C64F-2849-BF6B-6A5E72BD633B}"/>
              </a:ext>
            </a:extLst>
          </p:cNvPr>
          <p:cNvSpPr/>
          <p:nvPr/>
        </p:nvSpPr>
        <p:spPr>
          <a:xfrm>
            <a:off x="7899215" y="3964298"/>
            <a:ext cx="585183" cy="962930"/>
          </a:xfrm>
          <a:custGeom>
            <a:avLst/>
            <a:gdLst>
              <a:gd name="connsiteX0" fmla="*/ 240146 w 849746"/>
              <a:gd name="connsiteY0" fmla="*/ 0 h 1283854"/>
              <a:gd name="connsiteX1" fmla="*/ 230910 w 849746"/>
              <a:gd name="connsiteY1" fmla="*/ 1052945 h 1283854"/>
              <a:gd name="connsiteX2" fmla="*/ 0 w 849746"/>
              <a:gd name="connsiteY2" fmla="*/ 1191490 h 1283854"/>
              <a:gd name="connsiteX3" fmla="*/ 249382 w 849746"/>
              <a:gd name="connsiteY3" fmla="*/ 1283854 h 1283854"/>
              <a:gd name="connsiteX4" fmla="*/ 637310 w 849746"/>
              <a:gd name="connsiteY4" fmla="*/ 1246909 h 1283854"/>
              <a:gd name="connsiteX5" fmla="*/ 849746 w 849746"/>
              <a:gd name="connsiteY5" fmla="*/ 1256145 h 1283854"/>
              <a:gd name="connsiteX6" fmla="*/ 775855 w 849746"/>
              <a:gd name="connsiteY6" fmla="*/ 1117600 h 1283854"/>
              <a:gd name="connsiteX7" fmla="*/ 581891 w 849746"/>
              <a:gd name="connsiteY7" fmla="*/ 1034472 h 1283854"/>
              <a:gd name="connsiteX8" fmla="*/ 554182 w 849746"/>
              <a:gd name="connsiteY8" fmla="*/ 9236 h 1283854"/>
              <a:gd name="connsiteX9" fmla="*/ 240146 w 849746"/>
              <a:gd name="connsiteY9" fmla="*/ 0 h 12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9746" h="1283854">
                <a:moveTo>
                  <a:pt x="240146" y="0"/>
                </a:moveTo>
                <a:cubicBezTo>
                  <a:pt x="165097" y="375252"/>
                  <a:pt x="230910" y="30482"/>
                  <a:pt x="230910" y="1052945"/>
                </a:cubicBezTo>
                <a:lnTo>
                  <a:pt x="0" y="1191490"/>
                </a:lnTo>
                <a:lnTo>
                  <a:pt x="249382" y="1283854"/>
                </a:lnTo>
                <a:lnTo>
                  <a:pt x="637310" y="1246909"/>
                </a:lnTo>
                <a:lnTo>
                  <a:pt x="849746" y="1256145"/>
                </a:lnTo>
                <a:lnTo>
                  <a:pt x="775855" y="1117600"/>
                </a:lnTo>
                <a:lnTo>
                  <a:pt x="581891" y="1034472"/>
                </a:lnTo>
                <a:lnTo>
                  <a:pt x="554182" y="9236"/>
                </a:lnTo>
                <a:lnTo>
                  <a:pt x="240146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C5930D8-9641-7F49-926F-8E3EB5D6341F}"/>
              </a:ext>
            </a:extLst>
          </p:cNvPr>
          <p:cNvSpPr/>
          <p:nvPr/>
        </p:nvSpPr>
        <p:spPr>
          <a:xfrm>
            <a:off x="7549795" y="3100319"/>
            <a:ext cx="1340057" cy="984570"/>
          </a:xfrm>
          <a:custGeom>
            <a:avLst/>
            <a:gdLst>
              <a:gd name="connsiteX0" fmla="*/ 969212 w 1945899"/>
              <a:gd name="connsiteY0" fmla="*/ 1182254 h 1312707"/>
              <a:gd name="connsiteX1" fmla="*/ 1301721 w 1945899"/>
              <a:gd name="connsiteY1" fmla="*/ 1311563 h 1312707"/>
              <a:gd name="connsiteX2" fmla="*/ 1551103 w 1945899"/>
              <a:gd name="connsiteY2" fmla="*/ 1219200 h 1312707"/>
              <a:gd name="connsiteX3" fmla="*/ 1606521 w 1945899"/>
              <a:gd name="connsiteY3" fmla="*/ 932872 h 1312707"/>
              <a:gd name="connsiteX4" fmla="*/ 1911321 w 1945899"/>
              <a:gd name="connsiteY4" fmla="*/ 738909 h 1312707"/>
              <a:gd name="connsiteX5" fmla="*/ 1800484 w 1945899"/>
              <a:gd name="connsiteY5" fmla="*/ 369454 h 1312707"/>
              <a:gd name="connsiteX6" fmla="*/ 1523393 w 1945899"/>
              <a:gd name="connsiteY6" fmla="*/ 341745 h 1312707"/>
              <a:gd name="connsiteX7" fmla="*/ 1338666 w 1945899"/>
              <a:gd name="connsiteY7" fmla="*/ 55418 h 1312707"/>
              <a:gd name="connsiteX8" fmla="*/ 987684 w 1945899"/>
              <a:gd name="connsiteY8" fmla="*/ 0 h 1312707"/>
              <a:gd name="connsiteX9" fmla="*/ 858375 w 1945899"/>
              <a:gd name="connsiteY9" fmla="*/ 221672 h 1312707"/>
              <a:gd name="connsiteX10" fmla="*/ 581284 w 1945899"/>
              <a:gd name="connsiteY10" fmla="*/ 64654 h 1312707"/>
              <a:gd name="connsiteX11" fmla="*/ 285721 w 1945899"/>
              <a:gd name="connsiteY11" fmla="*/ 166254 h 1312707"/>
              <a:gd name="connsiteX12" fmla="*/ 211830 w 1945899"/>
              <a:gd name="connsiteY12" fmla="*/ 424872 h 1312707"/>
              <a:gd name="connsiteX13" fmla="*/ 239539 w 1945899"/>
              <a:gd name="connsiteY13" fmla="*/ 424872 h 1312707"/>
              <a:gd name="connsiteX14" fmla="*/ 276484 w 1945899"/>
              <a:gd name="connsiteY14" fmla="*/ 544945 h 1312707"/>
              <a:gd name="connsiteX15" fmla="*/ 36339 w 1945899"/>
              <a:gd name="connsiteY15" fmla="*/ 720436 h 1312707"/>
              <a:gd name="connsiteX16" fmla="*/ 156412 w 1945899"/>
              <a:gd name="connsiteY16" fmla="*/ 1080654 h 1312707"/>
              <a:gd name="connsiteX17" fmla="*/ 174884 w 1945899"/>
              <a:gd name="connsiteY17" fmla="*/ 1089891 h 1312707"/>
              <a:gd name="connsiteX18" fmla="*/ 313430 w 1945899"/>
              <a:gd name="connsiteY18" fmla="*/ 1099127 h 1312707"/>
              <a:gd name="connsiteX19" fmla="*/ 451975 w 1945899"/>
              <a:gd name="connsiteY19" fmla="*/ 1089891 h 1312707"/>
              <a:gd name="connsiteX20" fmla="*/ 645939 w 1945899"/>
              <a:gd name="connsiteY20" fmla="*/ 1302327 h 1312707"/>
              <a:gd name="connsiteX21" fmla="*/ 766012 w 1945899"/>
              <a:gd name="connsiteY21" fmla="*/ 1200727 h 1312707"/>
              <a:gd name="connsiteX22" fmla="*/ 969212 w 1945899"/>
              <a:gd name="connsiteY22" fmla="*/ 1182254 h 131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45899" h="1312707">
                <a:moveTo>
                  <a:pt x="969212" y="1182254"/>
                </a:moveTo>
                <a:cubicBezTo>
                  <a:pt x="1295343" y="1312707"/>
                  <a:pt x="1176426" y="1311563"/>
                  <a:pt x="1301721" y="1311563"/>
                </a:cubicBezTo>
                <a:cubicBezTo>
                  <a:pt x="1548446" y="1235647"/>
                  <a:pt x="1504408" y="1312580"/>
                  <a:pt x="1551103" y="1219200"/>
                </a:cubicBezTo>
                <a:lnTo>
                  <a:pt x="1606521" y="932872"/>
                </a:lnTo>
                <a:cubicBezTo>
                  <a:pt x="1913954" y="746549"/>
                  <a:pt x="1911321" y="866948"/>
                  <a:pt x="1911321" y="738909"/>
                </a:cubicBezTo>
                <a:cubicBezTo>
                  <a:pt x="1817464" y="363480"/>
                  <a:pt x="1945899" y="369454"/>
                  <a:pt x="1800484" y="369454"/>
                </a:cubicBezTo>
                <a:lnTo>
                  <a:pt x="1523393" y="341745"/>
                </a:lnTo>
                <a:lnTo>
                  <a:pt x="1338666" y="55418"/>
                </a:lnTo>
                <a:lnTo>
                  <a:pt x="987684" y="0"/>
                </a:lnTo>
                <a:lnTo>
                  <a:pt x="858375" y="221672"/>
                </a:lnTo>
                <a:lnTo>
                  <a:pt x="581284" y="64654"/>
                </a:lnTo>
                <a:lnTo>
                  <a:pt x="285721" y="166254"/>
                </a:lnTo>
                <a:cubicBezTo>
                  <a:pt x="276597" y="187819"/>
                  <a:pt x="99437" y="387409"/>
                  <a:pt x="211830" y="424872"/>
                </a:cubicBezTo>
                <a:cubicBezTo>
                  <a:pt x="220592" y="427793"/>
                  <a:pt x="230303" y="424872"/>
                  <a:pt x="239539" y="424872"/>
                </a:cubicBezTo>
                <a:lnTo>
                  <a:pt x="276484" y="544945"/>
                </a:lnTo>
                <a:cubicBezTo>
                  <a:pt x="31185" y="705333"/>
                  <a:pt x="36339" y="606322"/>
                  <a:pt x="36339" y="720436"/>
                </a:cubicBezTo>
                <a:cubicBezTo>
                  <a:pt x="104938" y="1073234"/>
                  <a:pt x="0" y="1002447"/>
                  <a:pt x="156412" y="1080654"/>
                </a:cubicBezTo>
                <a:lnTo>
                  <a:pt x="174884" y="1089891"/>
                </a:lnTo>
                <a:cubicBezTo>
                  <a:pt x="276372" y="1101167"/>
                  <a:pt x="230132" y="1099127"/>
                  <a:pt x="313430" y="1099127"/>
                </a:cubicBezTo>
                <a:cubicBezTo>
                  <a:pt x="440307" y="1079607"/>
                  <a:pt x="397284" y="1062542"/>
                  <a:pt x="451975" y="1089891"/>
                </a:cubicBezTo>
                <a:cubicBezTo>
                  <a:pt x="638723" y="1304650"/>
                  <a:pt x="542863" y="1302327"/>
                  <a:pt x="645939" y="1302327"/>
                </a:cubicBezTo>
                <a:lnTo>
                  <a:pt x="766012" y="1200727"/>
                </a:lnTo>
                <a:lnTo>
                  <a:pt x="969212" y="1182254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0A6FF-E50B-B74B-B9DA-417168135DAA}"/>
              </a:ext>
            </a:extLst>
          </p:cNvPr>
          <p:cNvCxnSpPr/>
          <p:nvPr/>
        </p:nvCxnSpPr>
        <p:spPr>
          <a:xfrm>
            <a:off x="6532398" y="4535802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BCB2F9-2A4A-F944-AD40-F4C0D09C8BE3}"/>
              </a:ext>
            </a:extLst>
          </p:cNvPr>
          <p:cNvCxnSpPr/>
          <p:nvPr/>
        </p:nvCxnSpPr>
        <p:spPr>
          <a:xfrm>
            <a:off x="7603968" y="4535802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E16916-FAED-D64D-97E6-C96F1970892C}"/>
              </a:ext>
            </a:extLst>
          </p:cNvPr>
          <p:cNvCxnSpPr>
            <a:cxnSpLocks/>
          </p:cNvCxnSpPr>
          <p:nvPr/>
        </p:nvCxnSpPr>
        <p:spPr>
          <a:xfrm flipV="1">
            <a:off x="659602" y="4920211"/>
            <a:ext cx="3366196" cy="23395"/>
          </a:xfrm>
          <a:prstGeom prst="line">
            <a:avLst/>
          </a:prstGeom>
          <a:ln w="381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5B9A3E-FB30-B240-8F4B-326FAAEDACB7}"/>
              </a:ext>
            </a:extLst>
          </p:cNvPr>
          <p:cNvCxnSpPr/>
          <p:nvPr/>
        </p:nvCxnSpPr>
        <p:spPr>
          <a:xfrm flipV="1">
            <a:off x="4451950" y="4855220"/>
            <a:ext cx="4032448" cy="28026"/>
          </a:xfrm>
          <a:prstGeom prst="line">
            <a:avLst/>
          </a:prstGeom>
          <a:ln w="381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CFAF04E2-183D-2549-90F3-562E05BE5E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481287"/>
              </p:ext>
            </p:extLst>
          </p:nvPr>
        </p:nvGraphicFramePr>
        <p:xfrm>
          <a:off x="6710711" y="4175633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" name="Equation" r:id="rId4" imgW="215640" imgH="279360" progId="Equation.DSMT4">
                  <p:embed/>
                </p:oleObj>
              </mc:Choice>
              <mc:Fallback>
                <p:oleObj name="Equation" r:id="rId4" imgW="215640" imgH="27936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711" y="4175633"/>
                        <a:ext cx="2159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797F020-952A-0546-A925-91598FFAE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417456"/>
              </p:ext>
            </p:extLst>
          </p:nvPr>
        </p:nvGraphicFramePr>
        <p:xfrm>
          <a:off x="7707386" y="4187372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Equation" r:id="rId6" imgW="215640" imgH="279360" progId="Equation.DSMT4">
                  <p:embed/>
                </p:oleObj>
              </mc:Choice>
              <mc:Fallback>
                <p:oleObj name="Equation" r:id="rId6" imgW="215640" imgH="27936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7386" y="4187372"/>
                        <a:ext cx="2159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7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7165F3-5F21-5846-8E44-38C1AC375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15915"/>
            <a:ext cx="7581929" cy="1755835"/>
          </a:xfrm>
        </p:spPr>
        <p:txBody>
          <a:bodyPr>
            <a:normAutofit lnSpcReduction="10000"/>
          </a:bodyPr>
          <a:lstStyle/>
          <a:p>
            <a:r>
              <a:rPr lang="fr-CH" dirty="0"/>
              <a:t>Pour analyser une structure (la voiture), il faut d’abord décider clairement quelle structure ou quelle partie de la structure on désire traiter</a:t>
            </a:r>
          </a:p>
          <a:p>
            <a:pPr lvl="1"/>
            <a:r>
              <a:rPr lang="fr-CH" dirty="0">
                <a:sym typeface="Wingdings" pitchFamily="2" charset="2"/>
              </a:rPr>
              <a:t>Isoler la structure de son entourage à l’aide de coupes</a:t>
            </a:r>
          </a:p>
          <a:p>
            <a:pPr lvl="1"/>
            <a:r>
              <a:rPr lang="fr-CH" dirty="0">
                <a:sym typeface="Wingdings" pitchFamily="2" charset="2"/>
              </a:rPr>
              <a:t>Introduire </a:t>
            </a:r>
            <a:r>
              <a:rPr lang="fr-CH" b="1" dirty="0"/>
              <a:t>toutes</a:t>
            </a:r>
            <a:r>
              <a:rPr lang="fr-CH" dirty="0"/>
              <a:t> les forces et </a:t>
            </a:r>
            <a:r>
              <a:rPr lang="fr-CH" b="1" dirty="0"/>
              <a:t>tous les </a:t>
            </a:r>
            <a:r>
              <a:rPr lang="fr-CH" dirty="0"/>
              <a:t>moments qui 		</a:t>
            </a:r>
          </a:p>
          <a:p>
            <a:pPr marL="342900" lvl="1" indent="0">
              <a:buNone/>
            </a:pPr>
            <a:r>
              <a:rPr lang="fr-CH" dirty="0"/>
              <a:t>   agissent sur le corps</a:t>
            </a:r>
          </a:p>
          <a:p>
            <a:pPr lvl="1"/>
            <a:r>
              <a:rPr lang="fr-CH" dirty="0">
                <a:sym typeface="Wingdings" pitchFamily="2" charset="2"/>
              </a:rPr>
              <a:t>Ceci s’appelle le schéma statique du corps isolé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4A6AEF-590F-3541-8CE4-9B154386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principe du corps isolé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27DED-D1C9-5A4D-98A4-15F868422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AB992-F104-2F47-8B8E-79AB2E7AC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944D-BFCE-E24F-BA39-42A90F49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541CAF0-E89F-274D-9507-4B1D40D846E5}"/>
              </a:ext>
            </a:extLst>
          </p:cNvPr>
          <p:cNvSpPr/>
          <p:nvPr/>
        </p:nvSpPr>
        <p:spPr>
          <a:xfrm>
            <a:off x="3687243" y="2759570"/>
            <a:ext cx="2071702" cy="772172"/>
          </a:xfrm>
          <a:custGeom>
            <a:avLst/>
            <a:gdLst>
              <a:gd name="connsiteX0" fmla="*/ 997527 w 3029527"/>
              <a:gd name="connsiteY0" fmla="*/ 0 h 1016000"/>
              <a:gd name="connsiteX1" fmla="*/ 674255 w 3029527"/>
              <a:gd name="connsiteY1" fmla="*/ 498763 h 1016000"/>
              <a:gd name="connsiteX2" fmla="*/ 0 w 3029527"/>
              <a:gd name="connsiteY2" fmla="*/ 535709 h 1016000"/>
              <a:gd name="connsiteX3" fmla="*/ 9237 w 3029527"/>
              <a:gd name="connsiteY3" fmla="*/ 1016000 h 1016000"/>
              <a:gd name="connsiteX4" fmla="*/ 3029527 w 3029527"/>
              <a:gd name="connsiteY4" fmla="*/ 997527 h 1016000"/>
              <a:gd name="connsiteX5" fmla="*/ 3029527 w 3029527"/>
              <a:gd name="connsiteY5" fmla="*/ 554182 h 1016000"/>
              <a:gd name="connsiteX6" fmla="*/ 2309091 w 3029527"/>
              <a:gd name="connsiteY6" fmla="*/ 461818 h 1016000"/>
              <a:gd name="connsiteX7" fmla="*/ 1773382 w 3029527"/>
              <a:gd name="connsiteY7" fmla="*/ 27709 h 1016000"/>
              <a:gd name="connsiteX8" fmla="*/ 997527 w 3029527"/>
              <a:gd name="connsiteY8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9527" h="1016000">
                <a:moveTo>
                  <a:pt x="997527" y="0"/>
                </a:moveTo>
                <a:lnTo>
                  <a:pt x="674255" y="498763"/>
                </a:lnTo>
                <a:lnTo>
                  <a:pt x="0" y="535709"/>
                </a:lnTo>
                <a:lnTo>
                  <a:pt x="9237" y="1016000"/>
                </a:lnTo>
                <a:lnTo>
                  <a:pt x="3029527" y="997527"/>
                </a:lnTo>
                <a:lnTo>
                  <a:pt x="3029527" y="554182"/>
                </a:lnTo>
                <a:lnTo>
                  <a:pt x="2309091" y="461818"/>
                </a:lnTo>
                <a:lnTo>
                  <a:pt x="1773382" y="27709"/>
                </a:lnTo>
                <a:lnTo>
                  <a:pt x="997527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C2D852-59B5-BB45-82DF-575373C39949}"/>
              </a:ext>
            </a:extLst>
          </p:cNvPr>
          <p:cNvSpPr/>
          <p:nvPr/>
        </p:nvSpPr>
        <p:spPr>
          <a:xfrm>
            <a:off x="4135555" y="3366067"/>
            <a:ext cx="295178" cy="3214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18D8D2-C5C9-5647-BECF-426BE275C0CC}"/>
              </a:ext>
            </a:extLst>
          </p:cNvPr>
          <p:cNvSpPr/>
          <p:nvPr/>
        </p:nvSpPr>
        <p:spPr>
          <a:xfrm>
            <a:off x="5021088" y="3366067"/>
            <a:ext cx="295178" cy="3214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7FCCE55-E938-1349-9300-5DBD406F70CA}"/>
              </a:ext>
            </a:extLst>
          </p:cNvPr>
          <p:cNvSpPr/>
          <p:nvPr/>
        </p:nvSpPr>
        <p:spPr>
          <a:xfrm>
            <a:off x="7143310" y="2752647"/>
            <a:ext cx="585183" cy="962930"/>
          </a:xfrm>
          <a:custGeom>
            <a:avLst/>
            <a:gdLst>
              <a:gd name="connsiteX0" fmla="*/ 240146 w 849746"/>
              <a:gd name="connsiteY0" fmla="*/ 0 h 1283854"/>
              <a:gd name="connsiteX1" fmla="*/ 230910 w 849746"/>
              <a:gd name="connsiteY1" fmla="*/ 1052945 h 1283854"/>
              <a:gd name="connsiteX2" fmla="*/ 0 w 849746"/>
              <a:gd name="connsiteY2" fmla="*/ 1191490 h 1283854"/>
              <a:gd name="connsiteX3" fmla="*/ 249382 w 849746"/>
              <a:gd name="connsiteY3" fmla="*/ 1283854 h 1283854"/>
              <a:gd name="connsiteX4" fmla="*/ 637310 w 849746"/>
              <a:gd name="connsiteY4" fmla="*/ 1246909 h 1283854"/>
              <a:gd name="connsiteX5" fmla="*/ 849746 w 849746"/>
              <a:gd name="connsiteY5" fmla="*/ 1256145 h 1283854"/>
              <a:gd name="connsiteX6" fmla="*/ 775855 w 849746"/>
              <a:gd name="connsiteY6" fmla="*/ 1117600 h 1283854"/>
              <a:gd name="connsiteX7" fmla="*/ 581891 w 849746"/>
              <a:gd name="connsiteY7" fmla="*/ 1034472 h 1283854"/>
              <a:gd name="connsiteX8" fmla="*/ 554182 w 849746"/>
              <a:gd name="connsiteY8" fmla="*/ 9236 h 1283854"/>
              <a:gd name="connsiteX9" fmla="*/ 240146 w 849746"/>
              <a:gd name="connsiteY9" fmla="*/ 0 h 12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9746" h="1283854">
                <a:moveTo>
                  <a:pt x="240146" y="0"/>
                </a:moveTo>
                <a:cubicBezTo>
                  <a:pt x="165097" y="375252"/>
                  <a:pt x="230910" y="30482"/>
                  <a:pt x="230910" y="1052945"/>
                </a:cubicBezTo>
                <a:lnTo>
                  <a:pt x="0" y="1191490"/>
                </a:lnTo>
                <a:lnTo>
                  <a:pt x="249382" y="1283854"/>
                </a:lnTo>
                <a:lnTo>
                  <a:pt x="637310" y="1246909"/>
                </a:lnTo>
                <a:lnTo>
                  <a:pt x="849746" y="1256145"/>
                </a:lnTo>
                <a:lnTo>
                  <a:pt x="775855" y="1117600"/>
                </a:lnTo>
                <a:lnTo>
                  <a:pt x="581891" y="1034472"/>
                </a:lnTo>
                <a:lnTo>
                  <a:pt x="554182" y="9236"/>
                </a:lnTo>
                <a:lnTo>
                  <a:pt x="240146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A65935B-4897-6D49-AC69-46A39B94A8A0}"/>
              </a:ext>
            </a:extLst>
          </p:cNvPr>
          <p:cNvSpPr/>
          <p:nvPr/>
        </p:nvSpPr>
        <p:spPr>
          <a:xfrm>
            <a:off x="6793890" y="1888668"/>
            <a:ext cx="1340057" cy="984570"/>
          </a:xfrm>
          <a:custGeom>
            <a:avLst/>
            <a:gdLst>
              <a:gd name="connsiteX0" fmla="*/ 969212 w 1945899"/>
              <a:gd name="connsiteY0" fmla="*/ 1182254 h 1312707"/>
              <a:gd name="connsiteX1" fmla="*/ 1301721 w 1945899"/>
              <a:gd name="connsiteY1" fmla="*/ 1311563 h 1312707"/>
              <a:gd name="connsiteX2" fmla="*/ 1551103 w 1945899"/>
              <a:gd name="connsiteY2" fmla="*/ 1219200 h 1312707"/>
              <a:gd name="connsiteX3" fmla="*/ 1606521 w 1945899"/>
              <a:gd name="connsiteY3" fmla="*/ 932872 h 1312707"/>
              <a:gd name="connsiteX4" fmla="*/ 1911321 w 1945899"/>
              <a:gd name="connsiteY4" fmla="*/ 738909 h 1312707"/>
              <a:gd name="connsiteX5" fmla="*/ 1800484 w 1945899"/>
              <a:gd name="connsiteY5" fmla="*/ 369454 h 1312707"/>
              <a:gd name="connsiteX6" fmla="*/ 1523393 w 1945899"/>
              <a:gd name="connsiteY6" fmla="*/ 341745 h 1312707"/>
              <a:gd name="connsiteX7" fmla="*/ 1338666 w 1945899"/>
              <a:gd name="connsiteY7" fmla="*/ 55418 h 1312707"/>
              <a:gd name="connsiteX8" fmla="*/ 987684 w 1945899"/>
              <a:gd name="connsiteY8" fmla="*/ 0 h 1312707"/>
              <a:gd name="connsiteX9" fmla="*/ 858375 w 1945899"/>
              <a:gd name="connsiteY9" fmla="*/ 221672 h 1312707"/>
              <a:gd name="connsiteX10" fmla="*/ 581284 w 1945899"/>
              <a:gd name="connsiteY10" fmla="*/ 64654 h 1312707"/>
              <a:gd name="connsiteX11" fmla="*/ 285721 w 1945899"/>
              <a:gd name="connsiteY11" fmla="*/ 166254 h 1312707"/>
              <a:gd name="connsiteX12" fmla="*/ 211830 w 1945899"/>
              <a:gd name="connsiteY12" fmla="*/ 424872 h 1312707"/>
              <a:gd name="connsiteX13" fmla="*/ 239539 w 1945899"/>
              <a:gd name="connsiteY13" fmla="*/ 424872 h 1312707"/>
              <a:gd name="connsiteX14" fmla="*/ 276484 w 1945899"/>
              <a:gd name="connsiteY14" fmla="*/ 544945 h 1312707"/>
              <a:gd name="connsiteX15" fmla="*/ 36339 w 1945899"/>
              <a:gd name="connsiteY15" fmla="*/ 720436 h 1312707"/>
              <a:gd name="connsiteX16" fmla="*/ 156412 w 1945899"/>
              <a:gd name="connsiteY16" fmla="*/ 1080654 h 1312707"/>
              <a:gd name="connsiteX17" fmla="*/ 174884 w 1945899"/>
              <a:gd name="connsiteY17" fmla="*/ 1089891 h 1312707"/>
              <a:gd name="connsiteX18" fmla="*/ 313430 w 1945899"/>
              <a:gd name="connsiteY18" fmla="*/ 1099127 h 1312707"/>
              <a:gd name="connsiteX19" fmla="*/ 451975 w 1945899"/>
              <a:gd name="connsiteY19" fmla="*/ 1089891 h 1312707"/>
              <a:gd name="connsiteX20" fmla="*/ 645939 w 1945899"/>
              <a:gd name="connsiteY20" fmla="*/ 1302327 h 1312707"/>
              <a:gd name="connsiteX21" fmla="*/ 766012 w 1945899"/>
              <a:gd name="connsiteY21" fmla="*/ 1200727 h 1312707"/>
              <a:gd name="connsiteX22" fmla="*/ 969212 w 1945899"/>
              <a:gd name="connsiteY22" fmla="*/ 1182254 h 131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45899" h="1312707">
                <a:moveTo>
                  <a:pt x="969212" y="1182254"/>
                </a:moveTo>
                <a:cubicBezTo>
                  <a:pt x="1295343" y="1312707"/>
                  <a:pt x="1176426" y="1311563"/>
                  <a:pt x="1301721" y="1311563"/>
                </a:cubicBezTo>
                <a:cubicBezTo>
                  <a:pt x="1548446" y="1235647"/>
                  <a:pt x="1504408" y="1312580"/>
                  <a:pt x="1551103" y="1219200"/>
                </a:cubicBezTo>
                <a:lnTo>
                  <a:pt x="1606521" y="932872"/>
                </a:lnTo>
                <a:cubicBezTo>
                  <a:pt x="1913954" y="746549"/>
                  <a:pt x="1911321" y="866948"/>
                  <a:pt x="1911321" y="738909"/>
                </a:cubicBezTo>
                <a:cubicBezTo>
                  <a:pt x="1817464" y="363480"/>
                  <a:pt x="1945899" y="369454"/>
                  <a:pt x="1800484" y="369454"/>
                </a:cubicBezTo>
                <a:lnTo>
                  <a:pt x="1523393" y="341745"/>
                </a:lnTo>
                <a:lnTo>
                  <a:pt x="1338666" y="55418"/>
                </a:lnTo>
                <a:lnTo>
                  <a:pt x="987684" y="0"/>
                </a:lnTo>
                <a:lnTo>
                  <a:pt x="858375" y="221672"/>
                </a:lnTo>
                <a:lnTo>
                  <a:pt x="581284" y="64654"/>
                </a:lnTo>
                <a:lnTo>
                  <a:pt x="285721" y="166254"/>
                </a:lnTo>
                <a:cubicBezTo>
                  <a:pt x="276597" y="187819"/>
                  <a:pt x="99437" y="387409"/>
                  <a:pt x="211830" y="424872"/>
                </a:cubicBezTo>
                <a:cubicBezTo>
                  <a:pt x="220592" y="427793"/>
                  <a:pt x="230303" y="424872"/>
                  <a:pt x="239539" y="424872"/>
                </a:cubicBezTo>
                <a:lnTo>
                  <a:pt x="276484" y="544945"/>
                </a:lnTo>
                <a:cubicBezTo>
                  <a:pt x="31185" y="705333"/>
                  <a:pt x="36339" y="606322"/>
                  <a:pt x="36339" y="720436"/>
                </a:cubicBezTo>
                <a:cubicBezTo>
                  <a:pt x="104938" y="1073234"/>
                  <a:pt x="0" y="1002447"/>
                  <a:pt x="156412" y="1080654"/>
                </a:cubicBezTo>
                <a:lnTo>
                  <a:pt x="174884" y="1089891"/>
                </a:lnTo>
                <a:cubicBezTo>
                  <a:pt x="276372" y="1101167"/>
                  <a:pt x="230132" y="1099127"/>
                  <a:pt x="313430" y="1099127"/>
                </a:cubicBezTo>
                <a:cubicBezTo>
                  <a:pt x="440307" y="1079607"/>
                  <a:pt x="397284" y="1062542"/>
                  <a:pt x="451975" y="1089891"/>
                </a:cubicBezTo>
                <a:cubicBezTo>
                  <a:pt x="638723" y="1304650"/>
                  <a:pt x="542863" y="1302327"/>
                  <a:pt x="645939" y="1302327"/>
                </a:cubicBezTo>
                <a:lnTo>
                  <a:pt x="766012" y="1200727"/>
                </a:lnTo>
                <a:lnTo>
                  <a:pt x="969212" y="1182254"/>
                </a:lnTo>
                <a:close/>
              </a:path>
            </a:pathLst>
          </a:cu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1A9BA5-C2EE-554B-9E7A-8195743FE6A6}"/>
              </a:ext>
            </a:extLst>
          </p:cNvPr>
          <p:cNvCxnSpPr/>
          <p:nvPr/>
        </p:nvCxnSpPr>
        <p:spPr>
          <a:xfrm>
            <a:off x="5776493" y="3324151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ACA520-AA57-FD49-BD78-879BE3D8E04D}"/>
              </a:ext>
            </a:extLst>
          </p:cNvPr>
          <p:cNvCxnSpPr/>
          <p:nvPr/>
        </p:nvCxnSpPr>
        <p:spPr>
          <a:xfrm>
            <a:off x="6848063" y="3324151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12E78-D9BA-8843-90FE-07E92A4CDF29}"/>
              </a:ext>
            </a:extLst>
          </p:cNvPr>
          <p:cNvCxnSpPr/>
          <p:nvPr/>
        </p:nvCxnSpPr>
        <p:spPr>
          <a:xfrm flipV="1">
            <a:off x="3742721" y="4963792"/>
            <a:ext cx="4032448" cy="28026"/>
          </a:xfrm>
          <a:prstGeom prst="line">
            <a:avLst/>
          </a:prstGeom>
          <a:ln w="381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F9C33F-D841-4B40-AB84-1118130F8453}"/>
              </a:ext>
            </a:extLst>
          </p:cNvPr>
          <p:cNvCxnSpPr/>
          <p:nvPr/>
        </p:nvCxnSpPr>
        <p:spPr>
          <a:xfrm>
            <a:off x="4954363" y="3715577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176209-5533-FA40-82A8-43A53746A4EF}"/>
              </a:ext>
            </a:extLst>
          </p:cNvPr>
          <p:cNvCxnSpPr/>
          <p:nvPr/>
        </p:nvCxnSpPr>
        <p:spPr>
          <a:xfrm>
            <a:off x="4029675" y="3712612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A8F71B-392E-2146-AC8D-CAAD9EACAA46}"/>
              </a:ext>
            </a:extLst>
          </p:cNvPr>
          <p:cNvCxnSpPr/>
          <p:nvPr/>
        </p:nvCxnSpPr>
        <p:spPr>
          <a:xfrm rot="5400000">
            <a:off x="4068036" y="3930685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B95672-595B-604F-B663-5E6950EE7BF4}"/>
              </a:ext>
            </a:extLst>
          </p:cNvPr>
          <p:cNvCxnSpPr/>
          <p:nvPr/>
        </p:nvCxnSpPr>
        <p:spPr>
          <a:xfrm rot="5400000">
            <a:off x="4953569" y="3951601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75A29D-AAEB-1648-8914-30BC282DC116}"/>
              </a:ext>
            </a:extLst>
          </p:cNvPr>
          <p:cNvCxnSpPr/>
          <p:nvPr/>
        </p:nvCxnSpPr>
        <p:spPr>
          <a:xfrm rot="-5400000">
            <a:off x="4409827" y="2964179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63B0C6-CF88-BB45-9A59-3112E2AA518E}"/>
              </a:ext>
            </a:extLst>
          </p:cNvPr>
          <p:cNvCxnSpPr/>
          <p:nvPr/>
        </p:nvCxnSpPr>
        <p:spPr>
          <a:xfrm rot="10800000">
            <a:off x="4194719" y="3179287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687B5F-22DA-3744-AB28-3FC1D9DD74FD}"/>
              </a:ext>
            </a:extLst>
          </p:cNvPr>
          <p:cNvCxnSpPr/>
          <p:nvPr/>
        </p:nvCxnSpPr>
        <p:spPr>
          <a:xfrm rot="10800000">
            <a:off x="4916796" y="4965241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CA3FB0-8139-DB48-873D-CC9C459B664D}"/>
              </a:ext>
            </a:extLst>
          </p:cNvPr>
          <p:cNvCxnSpPr/>
          <p:nvPr/>
        </p:nvCxnSpPr>
        <p:spPr>
          <a:xfrm rot="10800000">
            <a:off x="3992108" y="4962276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AB84E1-0A05-6C4C-B84C-2B5F444CF4BE}"/>
              </a:ext>
            </a:extLst>
          </p:cNvPr>
          <p:cNvCxnSpPr/>
          <p:nvPr/>
        </p:nvCxnSpPr>
        <p:spPr>
          <a:xfrm rot="-5400000">
            <a:off x="4068541" y="4727768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584EE2-99B6-084A-B4B6-05D5A229397B}"/>
              </a:ext>
            </a:extLst>
          </p:cNvPr>
          <p:cNvCxnSpPr/>
          <p:nvPr/>
        </p:nvCxnSpPr>
        <p:spPr>
          <a:xfrm rot="-5400000">
            <a:off x="4954074" y="4748684"/>
            <a:ext cx="428628" cy="1588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38E57A-8F32-7249-AC81-AC2854DC425B}"/>
              </a:ext>
            </a:extLst>
          </p:cNvPr>
          <p:cNvCxnSpPr/>
          <p:nvPr/>
        </p:nvCxnSpPr>
        <p:spPr>
          <a:xfrm>
            <a:off x="6861331" y="3713406"/>
            <a:ext cx="1146392" cy="3759"/>
          </a:xfrm>
          <a:prstGeom prst="line">
            <a:avLst/>
          </a:prstGeom>
          <a:ln w="381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E3004F-D475-334E-AB30-CD127AF39C58}"/>
              </a:ext>
            </a:extLst>
          </p:cNvPr>
          <p:cNvGrpSpPr/>
          <p:nvPr/>
        </p:nvGrpSpPr>
        <p:grpSpPr>
          <a:xfrm>
            <a:off x="1887043" y="2770717"/>
            <a:ext cx="537471" cy="523512"/>
            <a:chOff x="1214547" y="2261569"/>
            <a:chExt cx="537471" cy="52351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5949324-D114-674C-848F-1C93413DDFF1}"/>
                </a:ext>
              </a:extLst>
            </p:cNvPr>
            <p:cNvSpPr/>
            <p:nvPr/>
          </p:nvSpPr>
          <p:spPr>
            <a:xfrm>
              <a:off x="1228506" y="2482246"/>
              <a:ext cx="319158" cy="29868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E0DF579-9625-0B45-8637-873CFE577E71}"/>
                </a:ext>
              </a:extLst>
            </p:cNvPr>
            <p:cNvSpPr/>
            <p:nvPr/>
          </p:nvSpPr>
          <p:spPr>
            <a:xfrm>
              <a:off x="1214547" y="2261569"/>
              <a:ext cx="537471" cy="209405"/>
            </a:xfrm>
            <a:custGeom>
              <a:avLst/>
              <a:gdLst>
                <a:gd name="connsiteX0" fmla="*/ 0 w 537471"/>
                <a:gd name="connsiteY0" fmla="*/ 202425 h 209405"/>
                <a:gd name="connsiteX1" fmla="*/ 202424 w 537471"/>
                <a:gd name="connsiteY1" fmla="*/ 0 h 209405"/>
                <a:gd name="connsiteX2" fmla="*/ 537471 w 537471"/>
                <a:gd name="connsiteY2" fmla="*/ 0 h 209405"/>
                <a:gd name="connsiteX3" fmla="*/ 335047 w 537471"/>
                <a:gd name="connsiteY3" fmla="*/ 209405 h 209405"/>
                <a:gd name="connsiteX4" fmla="*/ 0 w 537471"/>
                <a:gd name="connsiteY4" fmla="*/ 202425 h 20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471" h="209405">
                  <a:moveTo>
                    <a:pt x="0" y="202425"/>
                  </a:moveTo>
                  <a:lnTo>
                    <a:pt x="202424" y="0"/>
                  </a:lnTo>
                  <a:lnTo>
                    <a:pt x="537471" y="0"/>
                  </a:lnTo>
                  <a:lnTo>
                    <a:pt x="335047" y="209405"/>
                  </a:lnTo>
                  <a:lnTo>
                    <a:pt x="0" y="202425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4B75BA9-9200-7A4E-A15F-A1ED60A287B4}"/>
                </a:ext>
              </a:extLst>
            </p:cNvPr>
            <p:cNvSpPr/>
            <p:nvPr/>
          </p:nvSpPr>
          <p:spPr>
            <a:xfrm>
              <a:off x="1542614" y="2275530"/>
              <a:ext cx="202424" cy="509551"/>
            </a:xfrm>
            <a:custGeom>
              <a:avLst/>
              <a:gdLst>
                <a:gd name="connsiteX0" fmla="*/ 13960 w 202424"/>
                <a:gd name="connsiteY0" fmla="*/ 202424 h 509551"/>
                <a:gd name="connsiteX1" fmla="*/ 0 w 202424"/>
                <a:gd name="connsiteY1" fmla="*/ 509551 h 509551"/>
                <a:gd name="connsiteX2" fmla="*/ 202424 w 202424"/>
                <a:gd name="connsiteY2" fmla="*/ 307126 h 509551"/>
                <a:gd name="connsiteX3" fmla="*/ 202424 w 202424"/>
                <a:gd name="connsiteY3" fmla="*/ 0 h 509551"/>
                <a:gd name="connsiteX4" fmla="*/ 13960 w 202424"/>
                <a:gd name="connsiteY4" fmla="*/ 202424 h 5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4" h="509551">
                  <a:moveTo>
                    <a:pt x="13960" y="202424"/>
                  </a:moveTo>
                  <a:lnTo>
                    <a:pt x="0" y="509551"/>
                  </a:lnTo>
                  <a:lnTo>
                    <a:pt x="202424" y="307126"/>
                  </a:lnTo>
                  <a:lnTo>
                    <a:pt x="202424" y="0"/>
                  </a:lnTo>
                  <a:lnTo>
                    <a:pt x="13960" y="202424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82501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196F22-201A-8B4D-93E0-3E259698218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04875" y="1034321"/>
                <a:ext cx="5945630" cy="3792871"/>
              </a:xfrm>
            </p:spPr>
            <p:txBody>
              <a:bodyPr>
                <a:normAutofit/>
              </a:bodyPr>
              <a:lstStyle/>
              <a:p>
                <a:r>
                  <a:rPr lang="fr-CH" sz="1600" dirty="0"/>
                  <a:t>Décider clairement quelle structure ou quelle partie de la structure on désire traiter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Introduire toutes les forces et moments qui agissent sur la structure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Isoler la structure de son entourage à l’aide de coupes («corps isolé») et extérioriser les réactions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Réduire des forces si cela facilite les calculs (par exemple les charges distribuées)</a:t>
                </a:r>
                <a:endParaRPr lang="fr-CH" sz="1600" dirty="0"/>
              </a:p>
              <a:p>
                <a:r>
                  <a:rPr lang="fr-CH" sz="1600" dirty="0">
                    <a:sym typeface="Wingdings" pitchFamily="2" charset="2"/>
                  </a:rPr>
                  <a:t>Formuler l’équilibre avec 3 équations (2D) ou 6 équations (3D) d’équilibre indépendantes (choisir judicieusement)</a:t>
                </a:r>
              </a:p>
              <a:p>
                <a:r>
                  <a:rPr lang="fr-CH" sz="1600" dirty="0">
                    <a:sym typeface="Wingdings" pitchFamily="2" charset="2"/>
                  </a:rPr>
                  <a:t>Contrôler les calculs avec 1 ou 2 autres équations</a:t>
                </a:r>
              </a:p>
              <a:p>
                <a:pPr marL="342900" lvl="1" indent="0">
                  <a:buNone/>
                </a:pPr>
                <a:r>
                  <a:rPr lang="fr-CH" sz="1400" i="1" dirty="0">
                    <a:sym typeface="Wingdings" pitchFamily="2" charset="2"/>
                  </a:rPr>
                  <a:t>par exemple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CH" sz="1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fr-CH" sz="140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𝑀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𝐵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=0</m:t>
                        </m:r>
                      </m:e>
                    </m:nary>
                  </m:oMath>
                </a14:m>
                <a:endParaRPr lang="fr-CH" sz="1400" i="1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196F22-201A-8B4D-93E0-3E2596982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04875" y="1034321"/>
                <a:ext cx="5945630" cy="3792871"/>
              </a:xfrm>
              <a:blipFill>
                <a:blip r:embed="rId2"/>
                <a:stretch>
                  <a:fillRect t="-1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0FC907-902E-2040-9C6F-C88EFF5F8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662189"/>
          </a:xfrm>
        </p:spPr>
        <p:txBody>
          <a:bodyPr>
            <a:normAutofit fontScale="90000"/>
          </a:bodyPr>
          <a:lstStyle/>
          <a:p>
            <a:r>
              <a:rPr lang="fr-CH" dirty="0"/>
              <a:t>Démarche pour formuler les équations d’équilibre d’un solide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0CC1-9C1C-2840-9519-DABF61BD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DE03-522E-2F44-A642-8A666290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137DA-F2E5-074B-97D3-4FA85395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99DC74C2-AFBF-5240-9453-3CD637D6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241" y="3822521"/>
            <a:ext cx="718567" cy="118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753F173-06FF-C340-A49D-8FD9AFA9F624}"/>
              </a:ext>
            </a:extLst>
          </p:cNvPr>
          <p:cNvGrpSpPr/>
          <p:nvPr/>
        </p:nvGrpSpPr>
        <p:grpSpPr>
          <a:xfrm>
            <a:off x="6811811" y="609240"/>
            <a:ext cx="2020886" cy="930350"/>
            <a:chOff x="6871594" y="1196752"/>
            <a:chExt cx="2020886" cy="93035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6F38E360-092E-5D48-9117-E9504EA1D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1594" y="1196752"/>
              <a:ext cx="2020886" cy="929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84118B-D145-6941-A9E7-C20A0AD14FEF}"/>
                </a:ext>
              </a:extLst>
            </p:cNvPr>
            <p:cNvSpPr/>
            <p:nvPr/>
          </p:nvSpPr>
          <p:spPr>
            <a:xfrm>
              <a:off x="7133467" y="1561710"/>
              <a:ext cx="1265498" cy="565392"/>
            </a:xfrm>
            <a:custGeom>
              <a:avLst/>
              <a:gdLst>
                <a:gd name="connsiteX0" fmla="*/ 1263407 w 1265498"/>
                <a:gd name="connsiteY0" fmla="*/ 272225 h 565392"/>
                <a:gd name="connsiteX1" fmla="*/ 1158705 w 1265498"/>
                <a:gd name="connsiteY1" fmla="*/ 258265 h 565392"/>
                <a:gd name="connsiteX2" fmla="*/ 1137765 w 1265498"/>
                <a:gd name="connsiteY2" fmla="*/ 251285 h 565392"/>
                <a:gd name="connsiteX3" fmla="*/ 1095884 w 1265498"/>
                <a:gd name="connsiteY3" fmla="*/ 244305 h 565392"/>
                <a:gd name="connsiteX4" fmla="*/ 1074943 w 1265498"/>
                <a:gd name="connsiteY4" fmla="*/ 237325 h 565392"/>
                <a:gd name="connsiteX5" fmla="*/ 1040042 w 1265498"/>
                <a:gd name="connsiteY5" fmla="*/ 230345 h 565392"/>
                <a:gd name="connsiteX6" fmla="*/ 1012122 w 1265498"/>
                <a:gd name="connsiteY6" fmla="*/ 223364 h 565392"/>
                <a:gd name="connsiteX7" fmla="*/ 977221 w 1265498"/>
                <a:gd name="connsiteY7" fmla="*/ 188464 h 565392"/>
                <a:gd name="connsiteX8" fmla="*/ 949300 w 1265498"/>
                <a:gd name="connsiteY8" fmla="*/ 160543 h 565392"/>
                <a:gd name="connsiteX9" fmla="*/ 942320 w 1265498"/>
                <a:gd name="connsiteY9" fmla="*/ 139603 h 565392"/>
                <a:gd name="connsiteX10" fmla="*/ 907420 w 1265498"/>
                <a:gd name="connsiteY10" fmla="*/ 97722 h 565392"/>
                <a:gd name="connsiteX11" fmla="*/ 879499 w 1265498"/>
                <a:gd name="connsiteY11" fmla="*/ 83761 h 565392"/>
                <a:gd name="connsiteX12" fmla="*/ 858558 w 1265498"/>
                <a:gd name="connsiteY12" fmla="*/ 69801 h 565392"/>
                <a:gd name="connsiteX13" fmla="*/ 802717 w 1265498"/>
                <a:gd name="connsiteY13" fmla="*/ 55841 h 565392"/>
                <a:gd name="connsiteX14" fmla="*/ 774797 w 1265498"/>
                <a:gd name="connsiteY14" fmla="*/ 48861 h 565392"/>
                <a:gd name="connsiteX15" fmla="*/ 725936 w 1265498"/>
                <a:gd name="connsiteY15" fmla="*/ 34900 h 565392"/>
                <a:gd name="connsiteX16" fmla="*/ 677074 w 1265498"/>
                <a:gd name="connsiteY16" fmla="*/ 27920 h 565392"/>
                <a:gd name="connsiteX17" fmla="*/ 621233 w 1265498"/>
                <a:gd name="connsiteY17" fmla="*/ 13960 h 565392"/>
                <a:gd name="connsiteX18" fmla="*/ 600293 w 1265498"/>
                <a:gd name="connsiteY18" fmla="*/ 6980 h 565392"/>
                <a:gd name="connsiteX19" fmla="*/ 516531 w 1265498"/>
                <a:gd name="connsiteY19" fmla="*/ 0 h 565392"/>
                <a:gd name="connsiteX20" fmla="*/ 460690 w 1265498"/>
                <a:gd name="connsiteY20" fmla="*/ 13960 h 565392"/>
                <a:gd name="connsiteX21" fmla="*/ 446729 w 1265498"/>
                <a:gd name="connsiteY21" fmla="*/ 34900 h 565392"/>
                <a:gd name="connsiteX22" fmla="*/ 425789 w 1265498"/>
                <a:gd name="connsiteY22" fmla="*/ 48861 h 565392"/>
                <a:gd name="connsiteX23" fmla="*/ 397868 w 1265498"/>
                <a:gd name="connsiteY23" fmla="*/ 83761 h 565392"/>
                <a:gd name="connsiteX24" fmla="*/ 355987 w 1265498"/>
                <a:gd name="connsiteY24" fmla="*/ 118662 h 565392"/>
                <a:gd name="connsiteX25" fmla="*/ 286186 w 1265498"/>
                <a:gd name="connsiteY25" fmla="*/ 139603 h 565392"/>
                <a:gd name="connsiteX26" fmla="*/ 265245 w 1265498"/>
                <a:gd name="connsiteY26" fmla="*/ 146583 h 565392"/>
                <a:gd name="connsiteX27" fmla="*/ 188464 w 1265498"/>
                <a:gd name="connsiteY27" fmla="*/ 160543 h 565392"/>
                <a:gd name="connsiteX28" fmla="*/ 146583 w 1265498"/>
                <a:gd name="connsiteY28" fmla="*/ 174503 h 565392"/>
                <a:gd name="connsiteX29" fmla="*/ 97722 w 1265498"/>
                <a:gd name="connsiteY29" fmla="*/ 188464 h 565392"/>
                <a:gd name="connsiteX30" fmla="*/ 41881 w 1265498"/>
                <a:gd name="connsiteY30" fmla="*/ 216384 h 565392"/>
                <a:gd name="connsiteX31" fmla="*/ 27920 w 1265498"/>
                <a:gd name="connsiteY31" fmla="*/ 230345 h 565392"/>
                <a:gd name="connsiteX32" fmla="*/ 6980 w 1265498"/>
                <a:gd name="connsiteY32" fmla="*/ 237325 h 565392"/>
                <a:gd name="connsiteX33" fmla="*/ 0 w 1265498"/>
                <a:gd name="connsiteY33" fmla="*/ 258265 h 565392"/>
                <a:gd name="connsiteX34" fmla="*/ 20940 w 1265498"/>
                <a:gd name="connsiteY34" fmla="*/ 376928 h 565392"/>
                <a:gd name="connsiteX35" fmla="*/ 48861 w 1265498"/>
                <a:gd name="connsiteY35" fmla="*/ 446729 h 565392"/>
                <a:gd name="connsiteX36" fmla="*/ 83762 w 1265498"/>
                <a:gd name="connsiteY36" fmla="*/ 474650 h 565392"/>
                <a:gd name="connsiteX37" fmla="*/ 104702 w 1265498"/>
                <a:gd name="connsiteY37" fmla="*/ 481630 h 565392"/>
                <a:gd name="connsiteX38" fmla="*/ 174503 w 1265498"/>
                <a:gd name="connsiteY38" fmla="*/ 502571 h 565392"/>
                <a:gd name="connsiteX39" fmla="*/ 195444 w 1265498"/>
                <a:gd name="connsiteY39" fmla="*/ 509551 h 565392"/>
                <a:gd name="connsiteX40" fmla="*/ 265245 w 1265498"/>
                <a:gd name="connsiteY40" fmla="*/ 516531 h 565392"/>
                <a:gd name="connsiteX41" fmla="*/ 314107 w 1265498"/>
                <a:gd name="connsiteY41" fmla="*/ 523511 h 565392"/>
                <a:gd name="connsiteX42" fmla="*/ 369948 w 1265498"/>
                <a:gd name="connsiteY42" fmla="*/ 530491 h 565392"/>
                <a:gd name="connsiteX43" fmla="*/ 404849 w 1265498"/>
                <a:gd name="connsiteY43" fmla="*/ 537471 h 565392"/>
                <a:gd name="connsiteX44" fmla="*/ 642174 w 1265498"/>
                <a:gd name="connsiteY44" fmla="*/ 544451 h 565392"/>
                <a:gd name="connsiteX45" fmla="*/ 718955 w 1265498"/>
                <a:gd name="connsiteY45" fmla="*/ 565392 h 565392"/>
                <a:gd name="connsiteX46" fmla="*/ 1102864 w 1265498"/>
                <a:gd name="connsiteY46" fmla="*/ 558412 h 565392"/>
                <a:gd name="connsiteX47" fmla="*/ 1123804 w 1265498"/>
                <a:gd name="connsiteY47" fmla="*/ 551432 h 565392"/>
                <a:gd name="connsiteX48" fmla="*/ 1151725 w 1265498"/>
                <a:gd name="connsiteY48" fmla="*/ 544451 h 565392"/>
                <a:gd name="connsiteX49" fmla="*/ 1193606 w 1265498"/>
                <a:gd name="connsiteY49" fmla="*/ 530491 h 565392"/>
                <a:gd name="connsiteX50" fmla="*/ 1207566 w 1265498"/>
                <a:gd name="connsiteY50" fmla="*/ 509551 h 565392"/>
                <a:gd name="connsiteX51" fmla="*/ 1221526 w 1265498"/>
                <a:gd name="connsiteY51" fmla="*/ 495590 h 565392"/>
                <a:gd name="connsiteX52" fmla="*/ 1228507 w 1265498"/>
                <a:gd name="connsiteY52" fmla="*/ 474650 h 565392"/>
                <a:gd name="connsiteX53" fmla="*/ 1242467 w 1265498"/>
                <a:gd name="connsiteY53" fmla="*/ 453709 h 565392"/>
                <a:gd name="connsiteX54" fmla="*/ 1235487 w 1265498"/>
                <a:gd name="connsiteY54" fmla="*/ 342027 h 565392"/>
                <a:gd name="connsiteX55" fmla="*/ 1263407 w 1265498"/>
                <a:gd name="connsiteY55" fmla="*/ 272225 h 56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265498" h="565392">
                  <a:moveTo>
                    <a:pt x="1263407" y="272225"/>
                  </a:moveTo>
                  <a:cubicBezTo>
                    <a:pt x="1250610" y="258265"/>
                    <a:pt x="1193435" y="264053"/>
                    <a:pt x="1158705" y="258265"/>
                  </a:cubicBezTo>
                  <a:cubicBezTo>
                    <a:pt x="1151448" y="257055"/>
                    <a:pt x="1144947" y="252881"/>
                    <a:pt x="1137765" y="251285"/>
                  </a:cubicBezTo>
                  <a:cubicBezTo>
                    <a:pt x="1123949" y="248215"/>
                    <a:pt x="1109700" y="247375"/>
                    <a:pt x="1095884" y="244305"/>
                  </a:cubicBezTo>
                  <a:cubicBezTo>
                    <a:pt x="1088701" y="242709"/>
                    <a:pt x="1082081" y="239109"/>
                    <a:pt x="1074943" y="237325"/>
                  </a:cubicBezTo>
                  <a:cubicBezTo>
                    <a:pt x="1063433" y="234448"/>
                    <a:pt x="1051623" y="232919"/>
                    <a:pt x="1040042" y="230345"/>
                  </a:cubicBezTo>
                  <a:cubicBezTo>
                    <a:pt x="1030677" y="228264"/>
                    <a:pt x="1021429" y="225691"/>
                    <a:pt x="1012122" y="223364"/>
                  </a:cubicBezTo>
                  <a:cubicBezTo>
                    <a:pt x="971792" y="196479"/>
                    <a:pt x="1008243" y="224656"/>
                    <a:pt x="977221" y="188464"/>
                  </a:cubicBezTo>
                  <a:cubicBezTo>
                    <a:pt x="968655" y="178471"/>
                    <a:pt x="949300" y="160543"/>
                    <a:pt x="949300" y="160543"/>
                  </a:cubicBezTo>
                  <a:cubicBezTo>
                    <a:pt x="946973" y="153563"/>
                    <a:pt x="945610" y="146184"/>
                    <a:pt x="942320" y="139603"/>
                  </a:cubicBezTo>
                  <a:cubicBezTo>
                    <a:pt x="935517" y="125997"/>
                    <a:pt x="919428" y="106299"/>
                    <a:pt x="907420" y="97722"/>
                  </a:cubicBezTo>
                  <a:cubicBezTo>
                    <a:pt x="898953" y="91674"/>
                    <a:pt x="888534" y="88924"/>
                    <a:pt x="879499" y="83761"/>
                  </a:cubicBezTo>
                  <a:cubicBezTo>
                    <a:pt x="872215" y="79599"/>
                    <a:pt x="866062" y="73553"/>
                    <a:pt x="858558" y="69801"/>
                  </a:cubicBezTo>
                  <a:cubicBezTo>
                    <a:pt x="843589" y="62317"/>
                    <a:pt x="817055" y="59027"/>
                    <a:pt x="802717" y="55841"/>
                  </a:cubicBezTo>
                  <a:cubicBezTo>
                    <a:pt x="793352" y="53760"/>
                    <a:pt x="784021" y="51497"/>
                    <a:pt x="774797" y="48861"/>
                  </a:cubicBezTo>
                  <a:cubicBezTo>
                    <a:pt x="748628" y="41384"/>
                    <a:pt x="755945" y="40356"/>
                    <a:pt x="725936" y="34900"/>
                  </a:cubicBezTo>
                  <a:cubicBezTo>
                    <a:pt x="709749" y="31957"/>
                    <a:pt x="693207" y="31147"/>
                    <a:pt x="677074" y="27920"/>
                  </a:cubicBezTo>
                  <a:cubicBezTo>
                    <a:pt x="658260" y="24157"/>
                    <a:pt x="639847" y="18613"/>
                    <a:pt x="621233" y="13960"/>
                  </a:cubicBezTo>
                  <a:cubicBezTo>
                    <a:pt x="614095" y="12176"/>
                    <a:pt x="607586" y="7952"/>
                    <a:pt x="600293" y="6980"/>
                  </a:cubicBezTo>
                  <a:cubicBezTo>
                    <a:pt x="572521" y="3277"/>
                    <a:pt x="544452" y="2327"/>
                    <a:pt x="516531" y="0"/>
                  </a:cubicBezTo>
                  <a:cubicBezTo>
                    <a:pt x="514793" y="348"/>
                    <a:pt x="467845" y="8236"/>
                    <a:pt x="460690" y="13960"/>
                  </a:cubicBezTo>
                  <a:cubicBezTo>
                    <a:pt x="454139" y="19201"/>
                    <a:pt x="452661" y="28968"/>
                    <a:pt x="446729" y="34900"/>
                  </a:cubicBezTo>
                  <a:cubicBezTo>
                    <a:pt x="440797" y="40832"/>
                    <a:pt x="432769" y="44207"/>
                    <a:pt x="425789" y="48861"/>
                  </a:cubicBezTo>
                  <a:cubicBezTo>
                    <a:pt x="414330" y="83238"/>
                    <a:pt x="427013" y="59473"/>
                    <a:pt x="397868" y="83761"/>
                  </a:cubicBezTo>
                  <a:cubicBezTo>
                    <a:pt x="379077" y="99420"/>
                    <a:pt x="378274" y="108757"/>
                    <a:pt x="355987" y="118662"/>
                  </a:cubicBezTo>
                  <a:cubicBezTo>
                    <a:pt x="326137" y="131928"/>
                    <a:pt x="314606" y="131483"/>
                    <a:pt x="286186" y="139603"/>
                  </a:cubicBezTo>
                  <a:cubicBezTo>
                    <a:pt x="279111" y="141624"/>
                    <a:pt x="272460" y="145140"/>
                    <a:pt x="265245" y="146583"/>
                  </a:cubicBezTo>
                  <a:cubicBezTo>
                    <a:pt x="211167" y="157398"/>
                    <a:pt x="229850" y="148127"/>
                    <a:pt x="188464" y="160543"/>
                  </a:cubicBezTo>
                  <a:cubicBezTo>
                    <a:pt x="174369" y="164771"/>
                    <a:pt x="160859" y="170934"/>
                    <a:pt x="146583" y="174503"/>
                  </a:cubicBezTo>
                  <a:cubicBezTo>
                    <a:pt x="137629" y="176741"/>
                    <a:pt x="107742" y="183454"/>
                    <a:pt x="97722" y="188464"/>
                  </a:cubicBezTo>
                  <a:cubicBezTo>
                    <a:pt x="31794" y="221429"/>
                    <a:pt x="89097" y="200645"/>
                    <a:pt x="41881" y="216384"/>
                  </a:cubicBezTo>
                  <a:cubicBezTo>
                    <a:pt x="37227" y="221038"/>
                    <a:pt x="33563" y="226959"/>
                    <a:pt x="27920" y="230345"/>
                  </a:cubicBezTo>
                  <a:cubicBezTo>
                    <a:pt x="21611" y="234130"/>
                    <a:pt x="12183" y="232122"/>
                    <a:pt x="6980" y="237325"/>
                  </a:cubicBezTo>
                  <a:cubicBezTo>
                    <a:pt x="1777" y="242528"/>
                    <a:pt x="2327" y="251285"/>
                    <a:pt x="0" y="258265"/>
                  </a:cubicBezTo>
                  <a:cubicBezTo>
                    <a:pt x="9493" y="372183"/>
                    <a:pt x="-4084" y="308111"/>
                    <a:pt x="20940" y="376928"/>
                  </a:cubicBezTo>
                  <a:cubicBezTo>
                    <a:pt x="30023" y="401908"/>
                    <a:pt x="34094" y="424578"/>
                    <a:pt x="48861" y="446729"/>
                  </a:cubicBezTo>
                  <a:cubicBezTo>
                    <a:pt x="55355" y="456470"/>
                    <a:pt x="74424" y="469981"/>
                    <a:pt x="83762" y="474650"/>
                  </a:cubicBezTo>
                  <a:cubicBezTo>
                    <a:pt x="90343" y="477940"/>
                    <a:pt x="97722" y="479303"/>
                    <a:pt x="104702" y="481630"/>
                  </a:cubicBezTo>
                  <a:cubicBezTo>
                    <a:pt x="142900" y="507095"/>
                    <a:pt x="110339" y="489738"/>
                    <a:pt x="174503" y="502571"/>
                  </a:cubicBezTo>
                  <a:cubicBezTo>
                    <a:pt x="181718" y="504014"/>
                    <a:pt x="188172" y="508432"/>
                    <a:pt x="195444" y="509551"/>
                  </a:cubicBezTo>
                  <a:cubicBezTo>
                    <a:pt x="218555" y="513106"/>
                    <a:pt x="242022" y="513799"/>
                    <a:pt x="265245" y="516531"/>
                  </a:cubicBezTo>
                  <a:cubicBezTo>
                    <a:pt x="281585" y="518453"/>
                    <a:pt x="297799" y="521337"/>
                    <a:pt x="314107" y="523511"/>
                  </a:cubicBezTo>
                  <a:cubicBezTo>
                    <a:pt x="332701" y="525990"/>
                    <a:pt x="351408" y="527639"/>
                    <a:pt x="369948" y="530491"/>
                  </a:cubicBezTo>
                  <a:cubicBezTo>
                    <a:pt x="381674" y="532295"/>
                    <a:pt x="393001" y="536863"/>
                    <a:pt x="404849" y="537471"/>
                  </a:cubicBezTo>
                  <a:cubicBezTo>
                    <a:pt x="483888" y="541524"/>
                    <a:pt x="563066" y="542124"/>
                    <a:pt x="642174" y="544451"/>
                  </a:cubicBezTo>
                  <a:cubicBezTo>
                    <a:pt x="673342" y="565231"/>
                    <a:pt x="666820" y="565392"/>
                    <a:pt x="718955" y="565392"/>
                  </a:cubicBezTo>
                  <a:cubicBezTo>
                    <a:pt x="846946" y="565392"/>
                    <a:pt x="974894" y="560739"/>
                    <a:pt x="1102864" y="558412"/>
                  </a:cubicBezTo>
                  <a:cubicBezTo>
                    <a:pt x="1109844" y="556085"/>
                    <a:pt x="1116730" y="553453"/>
                    <a:pt x="1123804" y="551432"/>
                  </a:cubicBezTo>
                  <a:cubicBezTo>
                    <a:pt x="1133028" y="548796"/>
                    <a:pt x="1142536" y="547208"/>
                    <a:pt x="1151725" y="544451"/>
                  </a:cubicBezTo>
                  <a:cubicBezTo>
                    <a:pt x="1165820" y="540222"/>
                    <a:pt x="1193606" y="530491"/>
                    <a:pt x="1193606" y="530491"/>
                  </a:cubicBezTo>
                  <a:cubicBezTo>
                    <a:pt x="1198259" y="523511"/>
                    <a:pt x="1202326" y="516102"/>
                    <a:pt x="1207566" y="509551"/>
                  </a:cubicBezTo>
                  <a:cubicBezTo>
                    <a:pt x="1211677" y="504412"/>
                    <a:pt x="1218140" y="501233"/>
                    <a:pt x="1221526" y="495590"/>
                  </a:cubicBezTo>
                  <a:cubicBezTo>
                    <a:pt x="1225312" y="489281"/>
                    <a:pt x="1225216" y="481231"/>
                    <a:pt x="1228507" y="474650"/>
                  </a:cubicBezTo>
                  <a:cubicBezTo>
                    <a:pt x="1232259" y="467147"/>
                    <a:pt x="1237814" y="460689"/>
                    <a:pt x="1242467" y="453709"/>
                  </a:cubicBezTo>
                  <a:cubicBezTo>
                    <a:pt x="1240140" y="416482"/>
                    <a:pt x="1239198" y="379142"/>
                    <a:pt x="1235487" y="342027"/>
                  </a:cubicBezTo>
                  <a:cubicBezTo>
                    <a:pt x="1225686" y="244011"/>
                    <a:pt x="1276204" y="286185"/>
                    <a:pt x="1263407" y="272225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70A76-161D-D443-9EB8-9E9A37B038D3}"/>
              </a:ext>
            </a:extLst>
          </p:cNvPr>
          <p:cNvGrpSpPr/>
          <p:nvPr/>
        </p:nvGrpSpPr>
        <p:grpSpPr>
          <a:xfrm>
            <a:off x="6811811" y="1719698"/>
            <a:ext cx="2020886" cy="929481"/>
            <a:chOff x="6943602" y="2276872"/>
            <a:chExt cx="2020886" cy="929481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5ED58DF4-82E1-4E4F-8D32-78B156FBA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602" y="2276872"/>
              <a:ext cx="2020886" cy="929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13B936-768E-D14E-81EE-D5CC8F1A72D6}"/>
                </a:ext>
              </a:extLst>
            </p:cNvPr>
            <p:cNvCxnSpPr/>
            <p:nvPr/>
          </p:nvCxnSpPr>
          <p:spPr>
            <a:xfrm rot="16200000">
              <a:off x="7666929" y="2740818"/>
              <a:ext cx="428628" cy="1588"/>
            </a:xfrm>
            <a:prstGeom prst="line">
              <a:avLst/>
            </a:prstGeom>
            <a:ln w="2540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0EC12B5-64E4-7143-86DF-A7E0E3F9F0BE}"/>
                </a:ext>
              </a:extLst>
            </p:cNvPr>
            <p:cNvCxnSpPr/>
            <p:nvPr/>
          </p:nvCxnSpPr>
          <p:spPr>
            <a:xfrm rot="10800000">
              <a:off x="7451821" y="2955926"/>
              <a:ext cx="428628" cy="1588"/>
            </a:xfrm>
            <a:prstGeom prst="line">
              <a:avLst/>
            </a:prstGeom>
            <a:ln w="25400">
              <a:solidFill>
                <a:srgbClr val="FF000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3">
            <a:extLst>
              <a:ext uri="{FF2B5EF4-FFF2-40B4-BE49-F238E27FC236}">
                <a16:creationId xmlns:a16="http://schemas.microsoft.com/office/drawing/2014/main" id="{6B60341D-7BA0-F94C-9DAC-76C86631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97" y="2989671"/>
            <a:ext cx="1268413" cy="71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85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7A7FF1-DD09-2D45-ADBC-D1D61FD6B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Remplacer un </a:t>
            </a:r>
            <a:r>
              <a:rPr lang="fr-CH" dirty="0"/>
              <a:t>système de forces et moments par un autre qui est </a:t>
            </a:r>
            <a:r>
              <a:rPr lang="fr-CH" b="1" dirty="0"/>
              <a:t>statiquement équivalent</a:t>
            </a:r>
          </a:p>
          <a:p>
            <a:r>
              <a:rPr lang="fr-CH" dirty="0"/>
              <a:t>Le nouveau système de forces et moments doit être </a:t>
            </a:r>
            <a:r>
              <a:rPr lang="fr-CH" b="1" dirty="0"/>
              <a:t>plus simple et doit faciliter les calculs ultérieurs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F8EA5-35AD-5549-81CD-466CB2B9C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L’idée de la réduction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FB1FA-D32A-7E4E-BC2E-A1FAEA93A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C3B80-3590-3248-BBB2-ADAB47D3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3A5C4-C8EB-8642-BDA4-8DA26927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086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F86AD0-DE70-2E44-8C35-774DE6FE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40E4C-9FEC-9F45-996B-B0848C56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B89A8-08AF-7E4F-A4E4-C4498995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2121E-E142-FF4E-8991-83D4E9D6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6B9255-CC4F-1642-912E-BD007B2089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5" t="44280" r="11471" b="5446"/>
          <a:stretch/>
        </p:blipFill>
        <p:spPr>
          <a:xfrm>
            <a:off x="2881421" y="752552"/>
            <a:ext cx="3405761" cy="26764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7B9A0-46E4-E444-9510-46E27C0CAC7B}"/>
              </a:ext>
            </a:extLst>
          </p:cNvPr>
          <p:cNvCxnSpPr/>
          <p:nvPr/>
        </p:nvCxnSpPr>
        <p:spPr>
          <a:xfrm>
            <a:off x="8114734" y="2993816"/>
            <a:ext cx="0" cy="330242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4168404D-0153-8140-BEC4-59287EBD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37" y="2748175"/>
            <a:ext cx="28019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33E289-B7E9-9E46-8FE3-6AD9802386BF}"/>
              </a:ext>
            </a:extLst>
          </p:cNvPr>
          <p:cNvCxnSpPr/>
          <p:nvPr/>
        </p:nvCxnSpPr>
        <p:spPr>
          <a:xfrm>
            <a:off x="4572000" y="1370491"/>
            <a:ext cx="0" cy="330242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>
            <a:extLst>
              <a:ext uri="{FF2B5EF4-FFF2-40B4-BE49-F238E27FC236}">
                <a16:creationId xmlns:a16="http://schemas.microsoft.com/office/drawing/2014/main" id="{92E67808-E2D2-344C-84A3-BB2C74BBC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03" y="1124850"/>
            <a:ext cx="28019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9F6E67-5D73-F843-8E17-A82A9227F960}"/>
              </a:ext>
            </a:extLst>
          </p:cNvPr>
          <p:cNvCxnSpPr/>
          <p:nvPr/>
        </p:nvCxnSpPr>
        <p:spPr>
          <a:xfrm>
            <a:off x="7406958" y="3447252"/>
            <a:ext cx="0" cy="330242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>
            <a:extLst>
              <a:ext uri="{FF2B5EF4-FFF2-40B4-BE49-F238E27FC236}">
                <a16:creationId xmlns:a16="http://schemas.microsoft.com/office/drawing/2014/main" id="{11F8C26A-FDDA-C041-8E96-EF677A427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861" y="3201611"/>
            <a:ext cx="28019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9FB66D-D256-8D46-AE21-BF883954E72B}"/>
                  </a:ext>
                </a:extLst>
              </p:cNvPr>
              <p:cNvSpPr txBox="1"/>
              <p:nvPr/>
            </p:nvSpPr>
            <p:spPr>
              <a:xfrm>
                <a:off x="3347864" y="1436628"/>
                <a:ext cx="651845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fr-CH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𝑔𝑑𝑉</m:t>
                      </m:r>
                    </m:oMath>
                  </m:oMathPara>
                </a14:m>
                <a:endParaRPr lang="fr-C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9FB66D-D256-8D46-AE21-BF883954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436628"/>
                <a:ext cx="651845" cy="30008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05D32D1-AF12-A140-9F8E-94AFFE510D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8" t="45315" r="19517" b="11907"/>
          <a:stretch/>
        </p:blipFill>
        <p:spPr>
          <a:xfrm>
            <a:off x="6786747" y="2129667"/>
            <a:ext cx="2114986" cy="23104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69F328-6C2E-8944-948F-535D287C78B3}"/>
              </a:ext>
            </a:extLst>
          </p:cNvPr>
          <p:cNvCxnSpPr/>
          <p:nvPr/>
        </p:nvCxnSpPr>
        <p:spPr>
          <a:xfrm>
            <a:off x="7951308" y="4340975"/>
            <a:ext cx="0" cy="330242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8C9E3B88-0272-1F47-8585-6F65E21C99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66348"/>
              </p:ext>
            </p:extLst>
          </p:nvPr>
        </p:nvGraphicFramePr>
        <p:xfrm>
          <a:off x="7628340" y="4411169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5" name="Equation" r:id="rId7" imgW="215640" imgH="279360" progId="Equation.DSMT4">
                  <p:embed/>
                </p:oleObj>
              </mc:Choice>
              <mc:Fallback>
                <p:oleObj name="Equation" r:id="rId7" imgW="215640" imgH="279360" progId="Equation.DSMT4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8340" y="4411169"/>
                        <a:ext cx="2159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4B16D1-2F71-A043-8498-DE91793A5C0C}"/>
              </a:ext>
            </a:extLst>
          </p:cNvPr>
          <p:cNvCxnSpPr/>
          <p:nvPr/>
        </p:nvCxnSpPr>
        <p:spPr>
          <a:xfrm>
            <a:off x="8267134" y="3146216"/>
            <a:ext cx="0" cy="330242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>
            <a:extLst>
              <a:ext uri="{FF2B5EF4-FFF2-40B4-BE49-F238E27FC236}">
                <a16:creationId xmlns:a16="http://schemas.microsoft.com/office/drawing/2014/main" id="{D2265774-2B54-3544-9537-DF2DC12F3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037" y="2900575"/>
            <a:ext cx="28019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E0559B-6CD1-E24C-91BB-C01520264509}"/>
              </a:ext>
            </a:extLst>
          </p:cNvPr>
          <p:cNvCxnSpPr/>
          <p:nvPr/>
        </p:nvCxnSpPr>
        <p:spPr>
          <a:xfrm>
            <a:off x="7547055" y="2735454"/>
            <a:ext cx="0" cy="330242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>
            <a:extLst>
              <a:ext uri="{FF2B5EF4-FFF2-40B4-BE49-F238E27FC236}">
                <a16:creationId xmlns:a16="http://schemas.microsoft.com/office/drawing/2014/main" id="{83B89DDF-7E79-1F40-B27B-0E3EB5FB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261" y="2471135"/>
            <a:ext cx="28019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D6EFE9-26E1-8C4B-816D-D4AB599EE4D9}"/>
              </a:ext>
            </a:extLst>
          </p:cNvPr>
          <p:cNvCxnSpPr/>
          <p:nvPr/>
        </p:nvCxnSpPr>
        <p:spPr>
          <a:xfrm>
            <a:off x="7559358" y="3599652"/>
            <a:ext cx="0" cy="330242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>
            <a:extLst>
              <a:ext uri="{FF2B5EF4-FFF2-40B4-BE49-F238E27FC236}">
                <a16:creationId xmlns:a16="http://schemas.microsoft.com/office/drawing/2014/main" id="{A41E04CC-BD3C-8F47-ACF5-8F803DB65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261" y="3354011"/>
            <a:ext cx="28019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535DDE-43D2-8948-9189-F6E310A3BB91}"/>
                  </a:ext>
                </a:extLst>
              </p:cNvPr>
              <p:cNvSpPr txBox="1"/>
              <p:nvPr/>
            </p:nvSpPr>
            <p:spPr>
              <a:xfrm>
                <a:off x="5889797" y="2651992"/>
                <a:ext cx="1149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fr-CH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𝑔𝑑𝑉</m:t>
                      </m:r>
                    </m:oMath>
                  </m:oMathPara>
                </a14:m>
                <a:endParaRPr lang="fr-CH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535DDE-43D2-8948-9189-F6E310A3B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797" y="2651992"/>
                <a:ext cx="1149867" cy="523220"/>
              </a:xfrm>
              <a:prstGeom prst="rect">
                <a:avLst/>
              </a:prstGeom>
              <a:blipFill>
                <a:blip r:embed="rId9"/>
                <a:stretch>
                  <a:fillRect r="-1087" b="-186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BA8356-32CE-A745-A5B1-854C19FC6726}"/>
              </a:ext>
            </a:extLst>
          </p:cNvPr>
          <p:cNvCxnSpPr/>
          <p:nvPr/>
        </p:nvCxnSpPr>
        <p:spPr>
          <a:xfrm>
            <a:off x="1984958" y="3200435"/>
            <a:ext cx="0" cy="330242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>
            <a:extLst>
              <a:ext uri="{FF2B5EF4-FFF2-40B4-BE49-F238E27FC236}">
                <a16:creationId xmlns:a16="http://schemas.microsoft.com/office/drawing/2014/main" id="{042842E5-B914-244B-A491-2F752C457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61" y="2954794"/>
            <a:ext cx="28019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E22E3CD-9A72-3045-9236-1348569A1BD7}"/>
              </a:ext>
            </a:extLst>
          </p:cNvPr>
          <p:cNvCxnSpPr/>
          <p:nvPr/>
        </p:nvCxnSpPr>
        <p:spPr>
          <a:xfrm>
            <a:off x="1277182" y="3653871"/>
            <a:ext cx="0" cy="330242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>
            <a:extLst>
              <a:ext uri="{FF2B5EF4-FFF2-40B4-BE49-F238E27FC236}">
                <a16:creationId xmlns:a16="http://schemas.microsoft.com/office/drawing/2014/main" id="{B73224EC-7268-3B4B-9ECA-A2CED3E79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85" y="3408230"/>
            <a:ext cx="28019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E16C97-B3C3-AA4B-8DA4-9F56EB6BE9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8" t="45315" r="19517" b="11907"/>
          <a:stretch/>
        </p:blipFill>
        <p:spPr>
          <a:xfrm>
            <a:off x="656971" y="2336286"/>
            <a:ext cx="2114986" cy="231043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11FD6D-B53D-1847-BD30-167D746726A9}"/>
              </a:ext>
            </a:extLst>
          </p:cNvPr>
          <p:cNvCxnSpPr/>
          <p:nvPr/>
        </p:nvCxnSpPr>
        <p:spPr>
          <a:xfrm>
            <a:off x="1821532" y="4547594"/>
            <a:ext cx="0" cy="330242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16DCD65A-242A-0F45-BB63-B4103356E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828960"/>
              </p:ext>
            </p:extLst>
          </p:nvPr>
        </p:nvGraphicFramePr>
        <p:xfrm>
          <a:off x="1498564" y="4617788"/>
          <a:ext cx="215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6" name="Equation" r:id="rId10" imgW="215640" imgH="279360" progId="Equation.DSMT4">
                  <p:embed/>
                </p:oleObj>
              </mc:Choice>
              <mc:Fallback>
                <p:oleObj name="Equation" r:id="rId10" imgW="215640" imgH="279360" progId="Equation.DSMT4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564" y="4617788"/>
                        <a:ext cx="2159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D97978-08FB-9B46-BF8B-E3CAE22A62B7}"/>
              </a:ext>
            </a:extLst>
          </p:cNvPr>
          <p:cNvCxnSpPr/>
          <p:nvPr/>
        </p:nvCxnSpPr>
        <p:spPr>
          <a:xfrm flipH="1">
            <a:off x="1807870" y="3408230"/>
            <a:ext cx="6980" cy="719872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2AFC2-495E-2E45-9A5C-492FBAAE97C7}"/>
                  </a:ext>
                </a:extLst>
              </p:cNvPr>
              <p:cNvSpPr txBox="1"/>
              <p:nvPr/>
            </p:nvSpPr>
            <p:spPr>
              <a:xfrm>
                <a:off x="2566910" y="3599652"/>
                <a:ext cx="1650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fr-CH" sz="2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fr-CH" sz="2800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𝑔𝑉</m:t>
                      </m:r>
                    </m:oMath>
                  </m:oMathPara>
                </a14:m>
                <a:endParaRPr lang="fr-CH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22AFC2-495E-2E45-9A5C-492FBAAE9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10" y="3599652"/>
                <a:ext cx="1650515" cy="523220"/>
              </a:xfrm>
              <a:prstGeom prst="rect">
                <a:avLst/>
              </a:prstGeom>
              <a:blipFill>
                <a:blip r:embed="rId11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43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DCF96F-4FE5-D743-B65E-ABB19E21A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13851"/>
            <a:ext cx="7726363" cy="3386772"/>
          </a:xfrm>
        </p:spPr>
        <p:txBody>
          <a:bodyPr/>
          <a:lstStyle/>
          <a:p>
            <a:r>
              <a:rPr lang="fr-CH" dirty="0"/>
              <a:t>Deux groupes de forces et moments sont statiquement équivalents s’ils ont le même effet sur un solide (valable pour les corps peu déformables)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A83B1B-1F7E-9C45-8712-7DDD7D2A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de l’équivalence statique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0A984-A0CE-334A-8F2F-2D0F93CEC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1F424-9BDB-F14B-8156-B079FF7B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2CF9E-08C4-6F41-B207-C8071527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293549-25E1-1544-8A74-9D219DD423A7}"/>
              </a:ext>
            </a:extLst>
          </p:cNvPr>
          <p:cNvGrpSpPr/>
          <p:nvPr/>
        </p:nvGrpSpPr>
        <p:grpSpPr>
          <a:xfrm>
            <a:off x="1346940" y="1468473"/>
            <a:ext cx="2357454" cy="3071834"/>
            <a:chOff x="785786" y="2000240"/>
            <a:chExt cx="2357454" cy="3071834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65B006A-691B-014A-80BC-B649BF37E8B6}"/>
                </a:ext>
              </a:extLst>
            </p:cNvPr>
            <p:cNvSpPr/>
            <p:nvPr/>
          </p:nvSpPr>
          <p:spPr>
            <a:xfrm>
              <a:off x="785786" y="2643182"/>
              <a:ext cx="1902787" cy="2428892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2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88965A-F562-A445-BA0F-62C9C49A030A}"/>
                </a:ext>
              </a:extLst>
            </p:cNvPr>
            <p:cNvSpPr/>
            <p:nvPr/>
          </p:nvSpPr>
          <p:spPr>
            <a:xfrm>
              <a:off x="2323233" y="2941199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DD4CC9-8E8D-6D4D-A06B-A7CAEFC37EE1}"/>
                </a:ext>
              </a:extLst>
            </p:cNvPr>
            <p:cNvSpPr txBox="1"/>
            <p:nvPr/>
          </p:nvSpPr>
          <p:spPr>
            <a:xfrm>
              <a:off x="2214546" y="2571744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graphicFrame>
          <p:nvGraphicFramePr>
            <p:cNvPr id="13" name="Object 2">
              <a:extLst>
                <a:ext uri="{FF2B5EF4-FFF2-40B4-BE49-F238E27FC236}">
                  <a16:creationId xmlns:a16="http://schemas.microsoft.com/office/drawing/2014/main" id="{B275B37B-AA3E-114F-ABC0-1397586084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926" y="2571744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2" name="Equation" r:id="rId3" imgW="279279" imgH="393529" progId="Equation.3">
                    <p:embed/>
                  </p:oleObj>
                </mc:Choice>
                <mc:Fallback>
                  <p:oleObj name="Equation" r:id="rId3" imgW="279279" imgH="393529" progId="Equation.3">
                    <p:embed/>
                    <p:pic>
                      <p:nvPicPr>
                        <p:cNvPr id="11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926" y="2571744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B2269AC-9C61-614E-85D1-D02302E2B5C9}"/>
                </a:ext>
              </a:extLst>
            </p:cNvPr>
            <p:cNvCxnSpPr/>
            <p:nvPr/>
          </p:nvCxnSpPr>
          <p:spPr>
            <a:xfrm rot="16200000" flipV="1">
              <a:off x="1571604" y="2428868"/>
              <a:ext cx="500066" cy="3571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45DCD4-D11D-594F-8731-A8814C350EBA}"/>
                </a:ext>
              </a:extLst>
            </p:cNvPr>
            <p:cNvSpPr txBox="1"/>
            <p:nvPr/>
          </p:nvSpPr>
          <p:spPr>
            <a:xfrm>
              <a:off x="1643042" y="264318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graphicFrame>
          <p:nvGraphicFramePr>
            <p:cNvPr id="16" name="Object 2">
              <a:extLst>
                <a:ext uri="{FF2B5EF4-FFF2-40B4-BE49-F238E27FC236}">
                  <a16:creationId xmlns:a16="http://schemas.microsoft.com/office/drawing/2014/main" id="{9DCAC1D7-5C49-4646-863B-BF81E1EC0D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14480" y="2000240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3" name="Equation" r:id="rId5" imgW="304536" imgH="393359" progId="Equation.3">
                    <p:embed/>
                  </p:oleObj>
                </mc:Choice>
                <mc:Fallback>
                  <p:oleObj name="Equation" r:id="rId5" imgW="304536" imgH="393359" progId="Equation.3">
                    <p:embed/>
                    <p:pic>
                      <p:nvPicPr>
                        <p:cNvPr id="1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4480" y="2000240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789839-B75F-6A42-A42F-8C157C19A8A7}"/>
                </a:ext>
              </a:extLst>
            </p:cNvPr>
            <p:cNvSpPr/>
            <p:nvPr/>
          </p:nvSpPr>
          <p:spPr>
            <a:xfrm>
              <a:off x="1988862" y="2795151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D24E463-BAAB-3F46-A6C7-2FA0617D8951}"/>
                </a:ext>
              </a:extLst>
            </p:cNvPr>
            <p:cNvCxnSpPr/>
            <p:nvPr/>
          </p:nvCxnSpPr>
          <p:spPr>
            <a:xfrm rot="10800000">
              <a:off x="1245031" y="3117560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73B566-0837-1D4B-B236-E0D7814DD74E}"/>
                </a:ext>
              </a:extLst>
            </p:cNvPr>
            <p:cNvSpPr txBox="1"/>
            <p:nvPr/>
          </p:nvSpPr>
          <p:spPr>
            <a:xfrm>
              <a:off x="1428728" y="3286124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3</a:t>
              </a:r>
              <a:endParaRPr lang="de-DE" sz="2000" baseline="-25000" dirty="0"/>
            </a:p>
          </p:txBody>
        </p:sp>
        <p:graphicFrame>
          <p:nvGraphicFramePr>
            <p:cNvPr id="20" name="Object 4">
              <a:extLst>
                <a:ext uri="{FF2B5EF4-FFF2-40B4-BE49-F238E27FC236}">
                  <a16:creationId xmlns:a16="http://schemas.microsoft.com/office/drawing/2014/main" id="{CB94B7D3-37FE-264E-B57F-6E5499E5ED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6942" y="2755608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4" name="Equation" r:id="rId7" imgW="291847" imgH="406048" progId="Equation.3">
                    <p:embed/>
                  </p:oleObj>
                </mc:Choice>
                <mc:Fallback>
                  <p:oleObj name="Equation" r:id="rId7" imgW="291847" imgH="406048" progId="Equation.3">
                    <p:embed/>
                    <p:pic>
                      <p:nvPicPr>
                        <p:cNvPr id="1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6942" y="2755608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C00609-706D-734D-8E5A-195DAB30EA10}"/>
                </a:ext>
              </a:extLst>
            </p:cNvPr>
            <p:cNvSpPr txBox="1"/>
            <p:nvPr/>
          </p:nvSpPr>
          <p:spPr>
            <a:xfrm>
              <a:off x="2000232" y="335756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1D21A99-A2F6-D347-8198-5C5DE02BBDD5}"/>
                </a:ext>
              </a:extLst>
            </p:cNvPr>
            <p:cNvSpPr/>
            <p:nvPr/>
          </p:nvSpPr>
          <p:spPr>
            <a:xfrm>
              <a:off x="2325718" y="3614015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92ECA5-B310-5841-9BF6-6771F361741F}"/>
                </a:ext>
              </a:extLst>
            </p:cNvPr>
            <p:cNvSpPr txBox="1"/>
            <p:nvPr/>
          </p:nvSpPr>
          <p:spPr>
            <a:xfrm>
              <a:off x="1714480" y="4214818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0E6FA5-698C-3944-A562-B15AC5EC3A77}"/>
                </a:ext>
              </a:extLst>
            </p:cNvPr>
            <p:cNvSpPr/>
            <p:nvPr/>
          </p:nvSpPr>
          <p:spPr>
            <a:xfrm>
              <a:off x="1972875" y="4268351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25" name="Object 5">
              <a:extLst>
                <a:ext uri="{FF2B5EF4-FFF2-40B4-BE49-F238E27FC236}">
                  <a16:creationId xmlns:a16="http://schemas.microsoft.com/office/drawing/2014/main" id="{E3807693-5357-4549-9E4E-DF7AFE577A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3174" y="3429000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5" name="Equation" r:id="rId9" imgW="431613" imgH="380835" progId="Equation.3">
                    <p:embed/>
                  </p:oleObj>
                </mc:Choice>
                <mc:Fallback>
                  <p:oleObj name="Equation" r:id="rId9" imgW="431613" imgH="380835" progId="Equation.3">
                    <p:embed/>
                    <p:pic>
                      <p:nvPicPr>
                        <p:cNvPr id="2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3174" y="3429000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6">
              <a:extLst>
                <a:ext uri="{FF2B5EF4-FFF2-40B4-BE49-F238E27FC236}">
                  <a16:creationId xmlns:a16="http://schemas.microsoft.com/office/drawing/2014/main" id="{0517E55C-5806-AD4E-BF2B-A0FD056B72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85984" y="4143380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6" name="Equation" r:id="rId11" imgW="431613" imgH="380835" progId="Equation.3">
                    <p:embed/>
                  </p:oleObj>
                </mc:Choice>
                <mc:Fallback>
                  <p:oleObj name="Equation" r:id="rId11" imgW="431613" imgH="380835" progId="Equation.3">
                    <p:embed/>
                    <p:pic>
                      <p:nvPicPr>
                        <p:cNvPr id="2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5984" y="4143380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4D692D7-C65A-B84D-A211-33036E00213F}"/>
                </a:ext>
              </a:extLst>
            </p:cNvPr>
            <p:cNvSpPr/>
            <p:nvPr/>
          </p:nvSpPr>
          <p:spPr>
            <a:xfrm>
              <a:off x="1714480" y="328612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D460BEB-B99A-E848-A004-8E811652C961}"/>
                </a:ext>
              </a:extLst>
            </p:cNvPr>
            <p:cNvCxnSpPr/>
            <p:nvPr/>
          </p:nvCxnSpPr>
          <p:spPr>
            <a:xfrm flipV="1">
              <a:off x="2357422" y="2928934"/>
              <a:ext cx="571504" cy="71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72">
              <a:extLst>
                <a:ext uri="{FF2B5EF4-FFF2-40B4-BE49-F238E27FC236}">
                  <a16:creationId xmlns:a16="http://schemas.microsoft.com/office/drawing/2014/main" id="{ACBC27F9-2491-BF4E-94B0-7BCA9BD16008}"/>
                </a:ext>
              </a:extLst>
            </p:cNvPr>
            <p:cNvGrpSpPr/>
            <p:nvPr/>
          </p:nvGrpSpPr>
          <p:grpSpPr>
            <a:xfrm>
              <a:off x="918692" y="3929066"/>
              <a:ext cx="899191" cy="945396"/>
              <a:chOff x="918692" y="3929066"/>
              <a:chExt cx="899191" cy="945396"/>
            </a:xfrm>
          </p:grpSpPr>
          <p:grpSp>
            <p:nvGrpSpPr>
              <p:cNvPr id="33" name="Group 69">
                <a:extLst>
                  <a:ext uri="{FF2B5EF4-FFF2-40B4-BE49-F238E27FC236}">
                    <a16:creationId xmlns:a16="http://schemas.microsoft.com/office/drawing/2014/main" id="{613E6F7E-9E4E-E146-AB5A-DFA03571D62A}"/>
                  </a:ext>
                </a:extLst>
              </p:cNvPr>
              <p:cNvGrpSpPr/>
              <p:nvPr/>
            </p:nvGrpSpPr>
            <p:grpSpPr>
              <a:xfrm>
                <a:off x="918692" y="3929066"/>
                <a:ext cx="899191" cy="945396"/>
                <a:chOff x="418626" y="4182005"/>
                <a:chExt cx="899191" cy="945396"/>
              </a:xfrm>
            </p:grpSpPr>
            <p:grpSp>
              <p:nvGrpSpPr>
                <p:cNvPr id="36" name="Group 12">
                  <a:extLst>
                    <a:ext uri="{FF2B5EF4-FFF2-40B4-BE49-F238E27FC236}">
                      <a16:creationId xmlns:a16="http://schemas.microsoft.com/office/drawing/2014/main" id="{1EEAC012-2F46-174C-A4DE-1FCEE8D781FA}"/>
                    </a:ext>
                  </a:extLst>
                </p:cNvPr>
                <p:cNvGrpSpPr/>
                <p:nvPr/>
              </p:nvGrpSpPr>
              <p:grpSpPr>
                <a:xfrm>
                  <a:off x="418626" y="4182005"/>
                  <a:ext cx="899191" cy="945396"/>
                  <a:chOff x="107504" y="3186174"/>
                  <a:chExt cx="1058105" cy="945396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BD0B0A70-C6BA-D44B-ABE3-5E32756C3AF2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384636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F6236259-023C-724D-9EB4-91584778768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327029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89E334F-54AA-7643-8174-6E873421D798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3762238"/>
                    <a:ext cx="338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x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CE93E59-F8FD-7C48-8C1B-F3C9C2BA3C59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3186174"/>
                    <a:ext cx="338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20004F4-47DA-C247-8F7D-2C969A22916D}"/>
                    </a:ext>
                  </a:extLst>
                </p:cNvPr>
                <p:cNvSpPr txBox="1"/>
                <p:nvPr/>
              </p:nvSpPr>
              <p:spPr>
                <a:xfrm>
                  <a:off x="500034" y="4753509"/>
                  <a:ext cx="274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z</a:t>
                  </a:r>
                </a:p>
              </p:txBody>
            </p: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7FA0DFD-48EF-4041-8E8D-814C81E80A39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9A7A20-761B-6741-B9B7-B4EBC02D05B8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4F526AD-495A-FE4B-8A19-8CFDAAB543E4}"/>
                </a:ext>
              </a:extLst>
            </p:cNvPr>
            <p:cNvSpPr/>
            <p:nvPr/>
          </p:nvSpPr>
          <p:spPr>
            <a:xfrm>
              <a:off x="1785918" y="4143380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38100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A18D1DD-A9BA-6846-93DB-75DC0E04D066}"/>
                </a:ext>
              </a:extLst>
            </p:cNvPr>
            <p:cNvSpPr/>
            <p:nvPr/>
          </p:nvSpPr>
          <p:spPr>
            <a:xfrm>
              <a:off x="2071670" y="3429000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38100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D8335D-4301-BA4A-BF04-9945DB25AA11}"/>
                </a:ext>
              </a:extLst>
            </p:cNvPr>
            <p:cNvSpPr/>
            <p:nvPr/>
          </p:nvSpPr>
          <p:spPr>
            <a:xfrm>
              <a:off x="1126836" y="4509798"/>
              <a:ext cx="144000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9056B51-535C-254A-AA96-AC63CDEEC234}"/>
              </a:ext>
            </a:extLst>
          </p:cNvPr>
          <p:cNvGrpSpPr/>
          <p:nvPr/>
        </p:nvGrpSpPr>
        <p:grpSpPr>
          <a:xfrm>
            <a:off x="6434549" y="1877274"/>
            <a:ext cx="1902787" cy="2620943"/>
            <a:chOff x="6727088" y="3793408"/>
            <a:chExt cx="1902787" cy="2620943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3D965CC-5BF9-CC49-8C9E-22EE00C2088B}"/>
                </a:ext>
              </a:extLst>
            </p:cNvPr>
            <p:cNvSpPr/>
            <p:nvPr/>
          </p:nvSpPr>
          <p:spPr>
            <a:xfrm>
              <a:off x="6727088" y="3985459"/>
              <a:ext cx="1902787" cy="2428892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2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6009313-041B-3F46-B419-06DDF9B1B138}"/>
                </a:ext>
              </a:extLst>
            </p:cNvPr>
            <p:cNvSpPr/>
            <p:nvPr/>
          </p:nvSpPr>
          <p:spPr>
            <a:xfrm>
              <a:off x="7908886" y="4692485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564069-223C-6842-8D28-F7DBA8F2BA93}"/>
                </a:ext>
              </a:extLst>
            </p:cNvPr>
            <p:cNvSpPr txBox="1"/>
            <p:nvPr/>
          </p:nvSpPr>
          <p:spPr>
            <a:xfrm>
              <a:off x="7800199" y="4323030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5</a:t>
              </a:r>
              <a:endParaRPr lang="de-DE" sz="2000" baseline="-25000" dirty="0"/>
            </a:p>
          </p:txBody>
        </p:sp>
        <p:graphicFrame>
          <p:nvGraphicFramePr>
            <p:cNvPr id="46" name="Object 2">
              <a:extLst>
                <a:ext uri="{FF2B5EF4-FFF2-40B4-BE49-F238E27FC236}">
                  <a16:creationId xmlns:a16="http://schemas.microsoft.com/office/drawing/2014/main" id="{20E068B8-98DF-DE48-9FE6-E14371A129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1479844"/>
                </p:ext>
              </p:extLst>
            </p:nvPr>
          </p:nvGraphicFramePr>
          <p:xfrm>
            <a:off x="8239678" y="4581701"/>
            <a:ext cx="233363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7" name="Equation" r:id="rId13" imgW="304560" imgH="419040" progId="Equation.DSMT4">
                    <p:embed/>
                  </p:oleObj>
                </mc:Choice>
                <mc:Fallback>
                  <p:oleObj name="Equation" r:id="rId13" imgW="304560" imgH="419040" progId="Equation.DSMT4">
                    <p:embed/>
                    <p:pic>
                      <p:nvPicPr>
                        <p:cNvPr id="7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39678" y="4581701"/>
                          <a:ext cx="233363" cy="3206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A1CBC4E-5A3F-EB40-AB74-1782B8C4CC40}"/>
                </a:ext>
              </a:extLst>
            </p:cNvPr>
            <p:cNvCxnSpPr/>
            <p:nvPr/>
          </p:nvCxnSpPr>
          <p:spPr>
            <a:xfrm flipV="1">
              <a:off x="7686399" y="3793408"/>
              <a:ext cx="389691" cy="8807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222886-A5DF-2446-8232-0C18CE437380}"/>
                </a:ext>
              </a:extLst>
            </p:cNvPr>
            <p:cNvSpPr txBox="1"/>
            <p:nvPr/>
          </p:nvSpPr>
          <p:spPr>
            <a:xfrm>
              <a:off x="7370030" y="4628401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4</a:t>
              </a:r>
              <a:endParaRPr lang="de-DE" sz="2000" baseline="-25000" dirty="0"/>
            </a:p>
          </p:txBody>
        </p:sp>
        <p:graphicFrame>
          <p:nvGraphicFramePr>
            <p:cNvPr id="49" name="Object 4">
              <a:extLst>
                <a:ext uri="{FF2B5EF4-FFF2-40B4-BE49-F238E27FC236}">
                  <a16:creationId xmlns:a16="http://schemas.microsoft.com/office/drawing/2014/main" id="{32AC6D46-BEC2-D24B-B24A-FA27905721C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9486812"/>
                </p:ext>
              </p:extLst>
            </p:nvPr>
          </p:nvGraphicFramePr>
          <p:xfrm>
            <a:off x="7482441" y="4073701"/>
            <a:ext cx="246062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8" name="Equation" r:id="rId15" imgW="317160" imgH="419040" progId="Equation.DSMT4">
                    <p:embed/>
                  </p:oleObj>
                </mc:Choice>
                <mc:Fallback>
                  <p:oleObj name="Equation" r:id="rId15" imgW="317160" imgH="419040" progId="Equation.DSMT4">
                    <p:embed/>
                    <p:pic>
                      <p:nvPicPr>
                        <p:cNvPr id="8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2441" y="4073701"/>
                          <a:ext cx="246062" cy="3206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9D73A3-5B89-DC45-BE35-A79E92BCE955}"/>
                </a:ext>
              </a:extLst>
            </p:cNvPr>
            <p:cNvSpPr txBox="1"/>
            <p:nvPr/>
          </p:nvSpPr>
          <p:spPr>
            <a:xfrm>
              <a:off x="7271618" y="5072037"/>
              <a:ext cx="4106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3</a:t>
              </a:r>
              <a:endParaRPr lang="de-DE" sz="2000" baseline="-250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BD09CF-2424-254C-B4FF-DFD4877BF0F4}"/>
                </a:ext>
              </a:extLst>
            </p:cNvPr>
            <p:cNvSpPr/>
            <p:nvPr/>
          </p:nvSpPr>
          <p:spPr>
            <a:xfrm>
              <a:off x="7597104" y="5328490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52" name="Object 5">
              <a:extLst>
                <a:ext uri="{FF2B5EF4-FFF2-40B4-BE49-F238E27FC236}">
                  <a16:creationId xmlns:a16="http://schemas.microsoft.com/office/drawing/2014/main" id="{EEA1128D-A2EE-FA49-9EE3-48B66012848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0885228"/>
                </p:ext>
              </p:extLst>
            </p:nvPr>
          </p:nvGraphicFramePr>
          <p:xfrm>
            <a:off x="7909478" y="5123039"/>
            <a:ext cx="339725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79" name="Equation" r:id="rId17" imgW="444240" imgH="431640" progId="Equation.DSMT4">
                    <p:embed/>
                  </p:oleObj>
                </mc:Choice>
                <mc:Fallback>
                  <p:oleObj name="Equation" r:id="rId17" imgW="444240" imgH="431640" progId="Equation.DSMT4">
                    <p:embed/>
                    <p:pic>
                      <p:nvPicPr>
                        <p:cNvPr id="8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09478" y="5123039"/>
                          <a:ext cx="339725" cy="330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D308718-3292-C74F-BBEB-639A94A0363B}"/>
                </a:ext>
              </a:extLst>
            </p:cNvPr>
            <p:cNvSpPr/>
            <p:nvPr/>
          </p:nvSpPr>
          <p:spPr>
            <a:xfrm>
              <a:off x="7655782" y="4628401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1E7F7A5-29B3-4349-A170-24F5DD41B026}"/>
                </a:ext>
              </a:extLst>
            </p:cNvPr>
            <p:cNvCxnSpPr/>
            <p:nvPr/>
          </p:nvCxnSpPr>
          <p:spPr>
            <a:xfrm>
              <a:off x="7941534" y="4742759"/>
              <a:ext cx="444588" cy="2857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72">
              <a:extLst>
                <a:ext uri="{FF2B5EF4-FFF2-40B4-BE49-F238E27FC236}">
                  <a16:creationId xmlns:a16="http://schemas.microsoft.com/office/drawing/2014/main" id="{037CD88D-B826-CA40-B453-F085EA0E43BC}"/>
                </a:ext>
              </a:extLst>
            </p:cNvPr>
            <p:cNvGrpSpPr/>
            <p:nvPr/>
          </p:nvGrpSpPr>
          <p:grpSpPr>
            <a:xfrm>
              <a:off x="6859994" y="5271343"/>
              <a:ext cx="899191" cy="945396"/>
              <a:chOff x="918692" y="3929066"/>
              <a:chExt cx="899191" cy="945396"/>
            </a:xfrm>
          </p:grpSpPr>
          <p:grpSp>
            <p:nvGrpSpPr>
              <p:cNvPr id="58" name="Group 69">
                <a:extLst>
                  <a:ext uri="{FF2B5EF4-FFF2-40B4-BE49-F238E27FC236}">
                    <a16:creationId xmlns:a16="http://schemas.microsoft.com/office/drawing/2014/main" id="{B462F838-A329-2647-9D53-8DC125A39AAC}"/>
                  </a:ext>
                </a:extLst>
              </p:cNvPr>
              <p:cNvGrpSpPr/>
              <p:nvPr/>
            </p:nvGrpSpPr>
            <p:grpSpPr>
              <a:xfrm>
                <a:off x="918692" y="3929066"/>
                <a:ext cx="899191" cy="945396"/>
                <a:chOff x="418626" y="4182005"/>
                <a:chExt cx="899191" cy="945396"/>
              </a:xfrm>
            </p:grpSpPr>
            <p:grpSp>
              <p:nvGrpSpPr>
                <p:cNvPr id="61" name="Group 12">
                  <a:extLst>
                    <a:ext uri="{FF2B5EF4-FFF2-40B4-BE49-F238E27FC236}">
                      <a16:creationId xmlns:a16="http://schemas.microsoft.com/office/drawing/2014/main" id="{477D114B-B8B9-8E4E-A7B8-C49ECA5B9F4D}"/>
                    </a:ext>
                  </a:extLst>
                </p:cNvPr>
                <p:cNvGrpSpPr/>
                <p:nvPr/>
              </p:nvGrpSpPr>
              <p:grpSpPr>
                <a:xfrm>
                  <a:off x="418626" y="4182005"/>
                  <a:ext cx="899191" cy="945396"/>
                  <a:chOff x="107504" y="3186174"/>
                  <a:chExt cx="1058105" cy="945396"/>
                </a:xfrm>
              </p:grpSpPr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05392168-5215-4348-8415-A95AA02E873A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384636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4457740D-1235-794E-B938-E84153A787D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327029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DBCA22F-8B11-C341-955B-A3F6E98F6029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3762238"/>
                    <a:ext cx="338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x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1A3718C-DCDC-C44C-9FD8-7A4F75B39B94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3186174"/>
                    <a:ext cx="338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D282170-C103-2542-A2FA-14325BFEA13F}"/>
                    </a:ext>
                  </a:extLst>
                </p:cNvPr>
                <p:cNvSpPr txBox="1"/>
                <p:nvPr/>
              </p:nvSpPr>
              <p:spPr>
                <a:xfrm>
                  <a:off x="500034" y="4753509"/>
                  <a:ext cx="274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z</a:t>
                  </a:r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4C8E987-51CC-1E43-8EB8-B75E08BAE0F2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213C7BF-F27C-5E45-81D5-FB66DD8A6A87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0BFB9106-934E-2F4C-9AEA-5457C3CD553B}"/>
                </a:ext>
              </a:extLst>
            </p:cNvPr>
            <p:cNvSpPr/>
            <p:nvPr/>
          </p:nvSpPr>
          <p:spPr>
            <a:xfrm>
              <a:off x="7343056" y="5143475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38100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3818A11-A13E-AD4C-B12F-E061A5C2F3EC}"/>
                </a:ext>
              </a:extLst>
            </p:cNvPr>
            <p:cNvSpPr/>
            <p:nvPr/>
          </p:nvSpPr>
          <p:spPr>
            <a:xfrm>
              <a:off x="7068138" y="5852075"/>
              <a:ext cx="144000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DB5886A4-E1AF-DB40-A36A-05C549968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142366"/>
              </p:ext>
            </p:extLst>
          </p:nvPr>
        </p:nvGraphicFramePr>
        <p:xfrm>
          <a:off x="4352555" y="2346201"/>
          <a:ext cx="1144791" cy="441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0" name="Equation" r:id="rId19" imgW="1384200" imgH="533160" progId="Equation.DSMT4">
                  <p:embed/>
                </p:oleObj>
              </mc:Choice>
              <mc:Fallback>
                <p:oleObj name="Equation" r:id="rId19" imgW="1384200" imgH="533160" progId="Equation.DSMT4">
                  <p:embed/>
                  <p:pic>
                    <p:nvPicPr>
                      <p:cNvPr id="99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2555" y="2346201"/>
                        <a:ext cx="1144791" cy="441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8EB3C2B6-F3E3-E14E-9391-CD747F8F9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461789"/>
              </p:ext>
            </p:extLst>
          </p:nvPr>
        </p:nvGraphicFramePr>
        <p:xfrm>
          <a:off x="4329059" y="2952992"/>
          <a:ext cx="1166615" cy="44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1" name="Equation" r:id="rId21" imgW="1409400" imgH="533160" progId="Equation.DSMT4">
                  <p:embed/>
                </p:oleObj>
              </mc:Choice>
              <mc:Fallback>
                <p:oleObj name="Equation" r:id="rId21" imgW="1409400" imgH="533160" progId="Equation.DSMT4">
                  <p:embed/>
                  <p:pic>
                    <p:nvPicPr>
                      <p:cNvPr id="10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9059" y="2952992"/>
                        <a:ext cx="1166615" cy="4414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069796C2-249A-2C47-A09A-F768A8388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754007"/>
              </p:ext>
            </p:extLst>
          </p:nvPr>
        </p:nvGraphicFramePr>
        <p:xfrm>
          <a:off x="3929392" y="3586645"/>
          <a:ext cx="2013801" cy="892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2" name="Equation" r:id="rId23" imgW="2577960" imgH="1143000" progId="Equation.DSMT4">
                  <p:embed/>
                </p:oleObj>
              </mc:Choice>
              <mc:Fallback>
                <p:oleObj name="Equation" r:id="rId23" imgW="2577960" imgH="1143000" progId="Equation.DSMT4">
                  <p:embed/>
                  <p:pic>
                    <p:nvPicPr>
                      <p:cNvPr id="101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392" y="3586645"/>
                        <a:ext cx="2013801" cy="8928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7CBD0A78-33CA-284D-91D8-4BE5C0999794}"/>
              </a:ext>
            </a:extLst>
          </p:cNvPr>
          <p:cNvSpPr txBox="1"/>
          <p:nvPr/>
        </p:nvSpPr>
        <p:spPr>
          <a:xfrm>
            <a:off x="1324240" y="4650559"/>
            <a:ext cx="1902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Groupe de forces G1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08EDD9-B95A-5E4C-BB4F-BBB5C72425FD}"/>
              </a:ext>
            </a:extLst>
          </p:cNvPr>
          <p:cNvSpPr txBox="1"/>
          <p:nvPr/>
        </p:nvSpPr>
        <p:spPr>
          <a:xfrm>
            <a:off x="6457022" y="4649486"/>
            <a:ext cx="19027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Groupe de forces G2</a:t>
            </a:r>
          </a:p>
        </p:txBody>
      </p:sp>
    </p:spTree>
    <p:extLst>
      <p:ext uri="{BB962C8B-B14F-4D97-AF65-F5344CB8AC3E}">
        <p14:creationId xmlns:p14="http://schemas.microsoft.com/office/powerpoint/2010/main" val="1899406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5E462B-D357-304B-92DF-1174CD61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Exemple: Réduire touts les forces et moments agissants sur la fondation au point O</a:t>
            </a:r>
            <a:br>
              <a:rPr lang="fr-FR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1A995-04CA-0D4B-ABCC-2E7BB102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9B85D-3340-064A-94A1-6FC6C0F8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E2E64-037C-3F40-AF5B-BDE15E99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E05D5-7AF2-C840-8B34-21E73AC58EE6}"/>
              </a:ext>
            </a:extLst>
          </p:cNvPr>
          <p:cNvGrpSpPr/>
          <p:nvPr/>
        </p:nvGrpSpPr>
        <p:grpSpPr>
          <a:xfrm>
            <a:off x="485082" y="2071034"/>
            <a:ext cx="3656603" cy="1831041"/>
            <a:chOff x="357158" y="2080687"/>
            <a:chExt cx="4000799" cy="20033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B403BB-8E6C-4248-B508-3B9F4A160B83}"/>
                </a:ext>
              </a:extLst>
            </p:cNvPr>
            <p:cNvSpPr/>
            <p:nvPr/>
          </p:nvSpPr>
          <p:spPr>
            <a:xfrm>
              <a:off x="857224" y="3000372"/>
              <a:ext cx="2214578" cy="428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D2AF67-E509-A94F-AF71-86FC1E35B06F}"/>
                </a:ext>
              </a:extLst>
            </p:cNvPr>
            <p:cNvCxnSpPr/>
            <p:nvPr/>
          </p:nvCxnSpPr>
          <p:spPr>
            <a:xfrm rot="16200000" flipH="1">
              <a:off x="1047524" y="2690607"/>
              <a:ext cx="604310" cy="152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B59B07-C026-5940-B728-B666B603A365}"/>
                </a:ext>
              </a:extLst>
            </p:cNvPr>
            <p:cNvCxnSpPr/>
            <p:nvPr/>
          </p:nvCxnSpPr>
          <p:spPr>
            <a:xfrm rot="10800000" flipV="1">
              <a:off x="1369722" y="3000371"/>
              <a:ext cx="487634" cy="66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310A4BC-2625-3141-BB75-855BC23B5805}"/>
                </a:ext>
              </a:extLst>
            </p:cNvPr>
            <p:cNvSpPr/>
            <p:nvPr/>
          </p:nvSpPr>
          <p:spPr>
            <a:xfrm>
              <a:off x="1142976" y="2714620"/>
              <a:ext cx="424873" cy="164715"/>
            </a:xfrm>
            <a:custGeom>
              <a:avLst/>
              <a:gdLst>
                <a:gd name="connsiteX0" fmla="*/ 424873 w 424873"/>
                <a:gd name="connsiteY0" fmla="*/ 157019 h 164715"/>
                <a:gd name="connsiteX1" fmla="*/ 277091 w 424873"/>
                <a:gd name="connsiteY1" fmla="*/ 18473 h 164715"/>
                <a:gd name="connsiteX2" fmla="*/ 92364 w 424873"/>
                <a:gd name="connsiteY2" fmla="*/ 46182 h 164715"/>
                <a:gd name="connsiteX3" fmla="*/ 18473 w 424873"/>
                <a:gd name="connsiteY3" fmla="*/ 147782 h 164715"/>
                <a:gd name="connsiteX4" fmla="*/ 0 w 424873"/>
                <a:gd name="connsiteY4" fmla="*/ 147782 h 16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873" h="164715">
                  <a:moveTo>
                    <a:pt x="424873" y="157019"/>
                  </a:moveTo>
                  <a:cubicBezTo>
                    <a:pt x="378691" y="96982"/>
                    <a:pt x="332509" y="36946"/>
                    <a:pt x="277091" y="18473"/>
                  </a:cubicBezTo>
                  <a:cubicBezTo>
                    <a:pt x="221673" y="0"/>
                    <a:pt x="135467" y="24631"/>
                    <a:pt x="92364" y="46182"/>
                  </a:cubicBezTo>
                  <a:cubicBezTo>
                    <a:pt x="49261" y="67733"/>
                    <a:pt x="33867" y="130849"/>
                    <a:pt x="18473" y="147782"/>
                  </a:cubicBezTo>
                  <a:cubicBezTo>
                    <a:pt x="3079" y="164715"/>
                    <a:pt x="1539" y="156248"/>
                    <a:pt x="0" y="147782"/>
                  </a:cubicBezTo>
                </a:path>
              </a:pathLst>
            </a:cu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103A3C-983B-8142-B153-FB277F1F7F9D}"/>
                </a:ext>
              </a:extLst>
            </p:cNvPr>
            <p:cNvSpPr txBox="1"/>
            <p:nvPr/>
          </p:nvSpPr>
          <p:spPr>
            <a:xfrm>
              <a:off x="560974" y="2233095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40 kN</a:t>
              </a:r>
              <a:endParaRPr lang="de-D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1E8D65-7ADC-E842-B260-C287AE7F790D}"/>
                </a:ext>
              </a:extLst>
            </p:cNvPr>
            <p:cNvSpPr txBox="1"/>
            <p:nvPr/>
          </p:nvSpPr>
          <p:spPr>
            <a:xfrm>
              <a:off x="1714480" y="2643182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20 kN</a:t>
              </a:r>
              <a:endParaRPr lang="de-DE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3C4125-1D90-934E-87C7-2CCE111E4048}"/>
                </a:ext>
              </a:extLst>
            </p:cNvPr>
            <p:cNvSpPr txBox="1"/>
            <p:nvPr/>
          </p:nvSpPr>
          <p:spPr>
            <a:xfrm>
              <a:off x="357158" y="2643182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50 kNm</a:t>
              </a:r>
              <a:endParaRPr lang="de-DE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1280AA2-DA31-EC4A-8429-B9C2C951EB1A}"/>
                </a:ext>
              </a:extLst>
            </p:cNvPr>
            <p:cNvCxnSpPr/>
            <p:nvPr/>
          </p:nvCxnSpPr>
          <p:spPr>
            <a:xfrm flipV="1">
              <a:off x="2567400" y="2500306"/>
              <a:ext cx="785818" cy="4767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82E15B-5809-1D4C-9255-813FE4401F53}"/>
                </a:ext>
              </a:extLst>
            </p:cNvPr>
            <p:cNvSpPr txBox="1"/>
            <p:nvPr/>
          </p:nvSpPr>
          <p:spPr>
            <a:xfrm>
              <a:off x="3281780" y="2143116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50 kN</a:t>
              </a:r>
              <a:endParaRPr lang="de-DE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6E14FD-17A2-EF42-AF5A-CFF2CE3A82F2}"/>
                </a:ext>
              </a:extLst>
            </p:cNvPr>
            <p:cNvSpPr/>
            <p:nvPr/>
          </p:nvSpPr>
          <p:spPr>
            <a:xfrm>
              <a:off x="1894466" y="339149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09490A-A3CB-2848-BAEB-A3A8A66306B7}"/>
                </a:ext>
              </a:extLst>
            </p:cNvPr>
            <p:cNvSpPr txBox="1"/>
            <p:nvPr/>
          </p:nvSpPr>
          <p:spPr>
            <a:xfrm>
              <a:off x="1928794" y="3357562"/>
              <a:ext cx="336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O</a:t>
              </a:r>
              <a:endParaRPr lang="de-DE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F7B853-9C7F-124D-85EB-0F3348A766E4}"/>
                </a:ext>
              </a:extLst>
            </p:cNvPr>
            <p:cNvSpPr/>
            <p:nvPr/>
          </p:nvSpPr>
          <p:spPr>
            <a:xfrm>
              <a:off x="2874962" y="2820119"/>
              <a:ext cx="67734" cy="206278"/>
            </a:xfrm>
            <a:custGeom>
              <a:avLst/>
              <a:gdLst>
                <a:gd name="connsiteX0" fmla="*/ 0 w 67734"/>
                <a:gd name="connsiteY0" fmla="*/ 0 h 206278"/>
                <a:gd name="connsiteX1" fmla="*/ 46182 w 67734"/>
                <a:gd name="connsiteY1" fmla="*/ 73891 h 206278"/>
                <a:gd name="connsiteX2" fmla="*/ 64655 w 67734"/>
                <a:gd name="connsiteY2" fmla="*/ 184727 h 206278"/>
                <a:gd name="connsiteX3" fmla="*/ 64655 w 67734"/>
                <a:gd name="connsiteY3" fmla="*/ 203200 h 20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34" h="206278">
                  <a:moveTo>
                    <a:pt x="0" y="0"/>
                  </a:moveTo>
                  <a:cubicBezTo>
                    <a:pt x="17703" y="21551"/>
                    <a:pt x="35406" y="43103"/>
                    <a:pt x="46182" y="73891"/>
                  </a:cubicBezTo>
                  <a:cubicBezTo>
                    <a:pt x="56958" y="104679"/>
                    <a:pt x="61576" y="163176"/>
                    <a:pt x="64655" y="184727"/>
                  </a:cubicBezTo>
                  <a:cubicBezTo>
                    <a:pt x="67734" y="206278"/>
                    <a:pt x="66194" y="204739"/>
                    <a:pt x="64655" y="203200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5FCE5E-C495-CF44-816A-2F6EF522AF6A}"/>
                </a:ext>
              </a:extLst>
            </p:cNvPr>
            <p:cNvSpPr txBox="1"/>
            <p:nvPr/>
          </p:nvSpPr>
          <p:spPr>
            <a:xfrm>
              <a:off x="3000364" y="2643182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30</a:t>
              </a:r>
              <a:r>
                <a:rPr lang="de-CH" baseline="30000" dirty="0"/>
                <a:t>o</a:t>
              </a:r>
              <a:endParaRPr lang="de-DE" baseline="300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813FC1-41A5-4543-9BE0-22DE06335416}"/>
                </a:ext>
              </a:extLst>
            </p:cNvPr>
            <p:cNvCxnSpPr/>
            <p:nvPr/>
          </p:nvCxnSpPr>
          <p:spPr>
            <a:xfrm rot="5400000">
              <a:off x="1285852" y="3714752"/>
              <a:ext cx="14287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80E861-6241-0E40-8722-8A4683A09D2C}"/>
                </a:ext>
              </a:extLst>
            </p:cNvPr>
            <p:cNvCxnSpPr/>
            <p:nvPr/>
          </p:nvCxnSpPr>
          <p:spPr>
            <a:xfrm>
              <a:off x="1285852" y="3714752"/>
              <a:ext cx="135732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B22BE-FE96-3F4B-8255-0CB23C8160E2}"/>
                </a:ext>
              </a:extLst>
            </p:cNvPr>
            <p:cNvCxnSpPr/>
            <p:nvPr/>
          </p:nvCxnSpPr>
          <p:spPr>
            <a:xfrm rot="5400000">
              <a:off x="1858150" y="3713958"/>
              <a:ext cx="14287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1211BFB-9C29-9C48-B0E1-28E5F3612424}"/>
                </a:ext>
              </a:extLst>
            </p:cNvPr>
            <p:cNvCxnSpPr/>
            <p:nvPr/>
          </p:nvCxnSpPr>
          <p:spPr>
            <a:xfrm rot="5400000">
              <a:off x="2501092" y="3713958"/>
              <a:ext cx="14287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53C724-2830-CF44-9431-956430878401}"/>
                </a:ext>
              </a:extLst>
            </p:cNvPr>
            <p:cNvCxnSpPr/>
            <p:nvPr/>
          </p:nvCxnSpPr>
          <p:spPr>
            <a:xfrm rot="5400000" flipH="1" flipV="1">
              <a:off x="1285852" y="3643314"/>
              <a:ext cx="142876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AAE7B4-5CBE-3E4E-947B-F506367CA782}"/>
                </a:ext>
              </a:extLst>
            </p:cNvPr>
            <p:cNvCxnSpPr/>
            <p:nvPr/>
          </p:nvCxnSpPr>
          <p:spPr>
            <a:xfrm rot="5400000" flipH="1" flipV="1">
              <a:off x="1857356" y="3643314"/>
              <a:ext cx="142876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9C3BA3-6C0C-F445-9235-8B676D72AF4A}"/>
                </a:ext>
              </a:extLst>
            </p:cNvPr>
            <p:cNvCxnSpPr/>
            <p:nvPr/>
          </p:nvCxnSpPr>
          <p:spPr>
            <a:xfrm rot="5400000" flipH="1" flipV="1">
              <a:off x="2500298" y="3643314"/>
              <a:ext cx="142876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3699A6-737F-F34B-8A23-132565E26F49}"/>
                </a:ext>
              </a:extLst>
            </p:cNvPr>
            <p:cNvSpPr txBox="1"/>
            <p:nvPr/>
          </p:nvSpPr>
          <p:spPr>
            <a:xfrm>
              <a:off x="1357290" y="3714752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3m</a:t>
              </a:r>
              <a:endParaRPr lang="de-D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8F9B1E-0144-2445-858E-0DE440E31BFD}"/>
                </a:ext>
              </a:extLst>
            </p:cNvPr>
            <p:cNvSpPr txBox="1"/>
            <p:nvPr/>
          </p:nvSpPr>
          <p:spPr>
            <a:xfrm>
              <a:off x="2000232" y="3714752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3m</a:t>
              </a:r>
              <a:endParaRPr lang="de-DE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C6485-F931-1742-9F8C-6F3BAEC80AC7}"/>
                </a:ext>
              </a:extLst>
            </p:cNvPr>
            <p:cNvSpPr txBox="1"/>
            <p:nvPr/>
          </p:nvSpPr>
          <p:spPr>
            <a:xfrm>
              <a:off x="3281359" y="3038474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2m</a:t>
              </a:r>
              <a:endParaRPr lang="de-DE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FBAAB2-BCE2-3044-8204-6185A2917657}"/>
                </a:ext>
              </a:extLst>
            </p:cNvPr>
            <p:cNvGrpSpPr/>
            <p:nvPr/>
          </p:nvGrpSpPr>
          <p:grpSpPr>
            <a:xfrm>
              <a:off x="3214678" y="2928934"/>
              <a:ext cx="142876" cy="572298"/>
              <a:chOff x="3786182" y="2928934"/>
              <a:chExt cx="142876" cy="57229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9DE7DF-8A63-3947-B38F-9CA7F5BB75B3}"/>
                  </a:ext>
                </a:extLst>
              </p:cNvPr>
              <p:cNvCxnSpPr/>
              <p:nvPr/>
            </p:nvCxnSpPr>
            <p:spPr>
              <a:xfrm>
                <a:off x="3786182" y="3000372"/>
                <a:ext cx="142876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4668596-F032-2E41-94A1-B7DA93118CC3}"/>
                  </a:ext>
                </a:extLst>
              </p:cNvPr>
              <p:cNvCxnSpPr/>
              <p:nvPr/>
            </p:nvCxnSpPr>
            <p:spPr>
              <a:xfrm>
                <a:off x="3786182" y="3429000"/>
                <a:ext cx="142876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B61437E-D4C8-A245-9BE2-459ED949C2A9}"/>
                  </a:ext>
                </a:extLst>
              </p:cNvPr>
              <p:cNvCxnSpPr/>
              <p:nvPr/>
            </p:nvCxnSpPr>
            <p:spPr>
              <a:xfrm rot="5400000">
                <a:off x="3571868" y="3214686"/>
                <a:ext cx="571504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AFE89CB-C464-314D-BB24-5C2B9E09674F}"/>
                  </a:ext>
                </a:extLst>
              </p:cNvPr>
              <p:cNvCxnSpPr/>
              <p:nvPr/>
            </p:nvCxnSpPr>
            <p:spPr>
              <a:xfrm rot="5400000" flipH="1" flipV="1">
                <a:off x="3786182" y="2928934"/>
                <a:ext cx="142876" cy="1428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A002B82-2318-404C-8B7D-29C81D252629}"/>
                  </a:ext>
                </a:extLst>
              </p:cNvPr>
              <p:cNvCxnSpPr/>
              <p:nvPr/>
            </p:nvCxnSpPr>
            <p:spPr>
              <a:xfrm rot="5400000" flipH="1" flipV="1">
                <a:off x="3786182" y="3357562"/>
                <a:ext cx="142876" cy="1428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C1DF47-F785-CE4F-8F88-2D49CAF46A64}"/>
                </a:ext>
              </a:extLst>
            </p:cNvPr>
            <p:cNvCxnSpPr/>
            <p:nvPr/>
          </p:nvCxnSpPr>
          <p:spPr>
            <a:xfrm>
              <a:off x="3731288" y="3427070"/>
              <a:ext cx="5507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5039CEC-EE02-204A-ACD8-04077ABE069B}"/>
                </a:ext>
              </a:extLst>
            </p:cNvPr>
            <p:cNvCxnSpPr/>
            <p:nvPr/>
          </p:nvCxnSpPr>
          <p:spPr>
            <a:xfrm flipH="1" flipV="1">
              <a:off x="1937508" y="2150612"/>
              <a:ext cx="7125" cy="4857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4E6F60-C74B-5446-BA1E-30A98EB3ADD5}"/>
                </a:ext>
              </a:extLst>
            </p:cNvPr>
            <p:cNvSpPr txBox="1"/>
            <p:nvPr/>
          </p:nvSpPr>
          <p:spPr>
            <a:xfrm>
              <a:off x="4070699" y="335714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B9003A-A6D2-694C-9FC9-B4730CEF4F18}"/>
                </a:ext>
              </a:extLst>
            </p:cNvPr>
            <p:cNvSpPr txBox="1"/>
            <p:nvPr/>
          </p:nvSpPr>
          <p:spPr>
            <a:xfrm>
              <a:off x="1664986" y="208068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E88FD9A-59A4-B14D-A3F8-A10AAA1D5F57}"/>
                </a:ext>
              </a:extLst>
            </p:cNvPr>
            <p:cNvCxnSpPr/>
            <p:nvPr/>
          </p:nvCxnSpPr>
          <p:spPr>
            <a:xfrm>
              <a:off x="467544" y="3427070"/>
              <a:ext cx="3022532" cy="185"/>
            </a:xfrm>
            <a:prstGeom prst="line">
              <a:avLst/>
            </a:prstGeom>
            <a:ln w="38100" cmpd="thickThin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9F7166-67E2-B04D-936C-4468C3598E97}"/>
              </a:ext>
            </a:extLst>
          </p:cNvPr>
          <p:cNvGrpSpPr/>
          <p:nvPr/>
        </p:nvGrpSpPr>
        <p:grpSpPr>
          <a:xfrm>
            <a:off x="5529196" y="2214366"/>
            <a:ext cx="3137120" cy="1474541"/>
            <a:chOff x="4955232" y="2393511"/>
            <a:chExt cx="3432418" cy="161334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AA5219D-2CE9-5149-B9E0-11B6F81CB9DB}"/>
                </a:ext>
              </a:extLst>
            </p:cNvPr>
            <p:cNvSpPr/>
            <p:nvPr/>
          </p:nvSpPr>
          <p:spPr>
            <a:xfrm>
              <a:off x="5429256" y="3143248"/>
              <a:ext cx="2214578" cy="428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25DE02C-AF64-804B-9853-66AD0803D770}"/>
                </a:ext>
              </a:extLst>
            </p:cNvPr>
            <p:cNvCxnSpPr/>
            <p:nvPr/>
          </p:nvCxnSpPr>
          <p:spPr>
            <a:xfrm flipH="1" flipV="1">
              <a:off x="6490138" y="3007012"/>
              <a:ext cx="13060" cy="57405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5FEEB58-8858-7F45-8CB5-EA1DA9EE8511}"/>
                </a:ext>
              </a:extLst>
            </p:cNvPr>
            <p:cNvCxnSpPr/>
            <p:nvPr/>
          </p:nvCxnSpPr>
          <p:spPr>
            <a:xfrm rot="10800000" flipV="1">
              <a:off x="6000760" y="3571876"/>
              <a:ext cx="487634" cy="664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F39A72C-C865-BE40-899B-89FE7F041BD8}"/>
                </a:ext>
              </a:extLst>
            </p:cNvPr>
            <p:cNvSpPr/>
            <p:nvPr/>
          </p:nvSpPr>
          <p:spPr>
            <a:xfrm>
              <a:off x="6466498" y="353437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5558F7-D1A2-2345-BB6F-C087DC7F40BA}"/>
                </a:ext>
              </a:extLst>
            </p:cNvPr>
            <p:cNvSpPr txBox="1"/>
            <p:nvPr/>
          </p:nvSpPr>
          <p:spPr>
            <a:xfrm>
              <a:off x="6500826" y="3500438"/>
              <a:ext cx="336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O</a:t>
              </a:r>
              <a:endParaRPr lang="de-DE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A0EDEE3-807F-D44D-9E34-5B89DB6C879D}"/>
                </a:ext>
              </a:extLst>
            </p:cNvPr>
            <p:cNvSpPr/>
            <p:nvPr/>
          </p:nvSpPr>
          <p:spPr>
            <a:xfrm>
              <a:off x="6286512" y="3357562"/>
              <a:ext cx="424873" cy="164715"/>
            </a:xfrm>
            <a:custGeom>
              <a:avLst/>
              <a:gdLst>
                <a:gd name="connsiteX0" fmla="*/ 424873 w 424873"/>
                <a:gd name="connsiteY0" fmla="*/ 157019 h 164715"/>
                <a:gd name="connsiteX1" fmla="*/ 277091 w 424873"/>
                <a:gd name="connsiteY1" fmla="*/ 18473 h 164715"/>
                <a:gd name="connsiteX2" fmla="*/ 92364 w 424873"/>
                <a:gd name="connsiteY2" fmla="*/ 46182 h 164715"/>
                <a:gd name="connsiteX3" fmla="*/ 18473 w 424873"/>
                <a:gd name="connsiteY3" fmla="*/ 147782 h 164715"/>
                <a:gd name="connsiteX4" fmla="*/ 0 w 424873"/>
                <a:gd name="connsiteY4" fmla="*/ 147782 h 16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873" h="164715">
                  <a:moveTo>
                    <a:pt x="424873" y="157019"/>
                  </a:moveTo>
                  <a:cubicBezTo>
                    <a:pt x="378691" y="96982"/>
                    <a:pt x="332509" y="36946"/>
                    <a:pt x="277091" y="18473"/>
                  </a:cubicBezTo>
                  <a:cubicBezTo>
                    <a:pt x="221673" y="0"/>
                    <a:pt x="135467" y="24631"/>
                    <a:pt x="92364" y="46182"/>
                  </a:cubicBezTo>
                  <a:cubicBezTo>
                    <a:pt x="49261" y="67733"/>
                    <a:pt x="33867" y="130849"/>
                    <a:pt x="18473" y="147782"/>
                  </a:cubicBezTo>
                  <a:cubicBezTo>
                    <a:pt x="3079" y="164715"/>
                    <a:pt x="1539" y="156248"/>
                    <a:pt x="0" y="147782"/>
                  </a:cubicBezTo>
                </a:path>
              </a:pathLst>
            </a:cu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49" name="Object 5">
              <a:extLst>
                <a:ext uri="{FF2B5EF4-FFF2-40B4-BE49-F238E27FC236}">
                  <a16:creationId xmlns:a16="http://schemas.microsoft.com/office/drawing/2014/main" id="{D6D1B19C-8016-2947-8F24-035B9041A48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1157452"/>
                </p:ext>
              </p:extLst>
            </p:nvPr>
          </p:nvGraphicFramePr>
          <p:xfrm>
            <a:off x="5929322" y="3643314"/>
            <a:ext cx="376238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1" name="Equation" r:id="rId3" imgW="393529" imgH="380835" progId="Equation.3">
                    <p:embed/>
                  </p:oleObj>
                </mc:Choice>
                <mc:Fallback>
                  <p:oleObj name="Equation" r:id="rId3" imgW="393529" imgH="380835" progId="Equation.3">
                    <p:embed/>
                    <p:pic>
                      <p:nvPicPr>
                        <p:cNvPr id="3891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9322" y="3643314"/>
                          <a:ext cx="376238" cy="3635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6">
              <a:extLst>
                <a:ext uri="{FF2B5EF4-FFF2-40B4-BE49-F238E27FC236}">
                  <a16:creationId xmlns:a16="http://schemas.microsoft.com/office/drawing/2014/main" id="{73342754-519B-0748-800D-8530EC9F32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3883293"/>
                </p:ext>
              </p:extLst>
            </p:nvPr>
          </p:nvGraphicFramePr>
          <p:xfrm>
            <a:off x="6563647" y="2720054"/>
            <a:ext cx="371475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2" name="Equation" r:id="rId5" imgW="393359" imgH="406048" progId="Equation.3">
                    <p:embed/>
                  </p:oleObj>
                </mc:Choice>
                <mc:Fallback>
                  <p:oleObj name="Equation" r:id="rId5" imgW="393359" imgH="406048" progId="Equation.3">
                    <p:embed/>
                    <p:pic>
                      <p:nvPicPr>
                        <p:cNvPr id="3891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3647" y="2720054"/>
                          <a:ext cx="371475" cy="3841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7">
              <a:extLst>
                <a:ext uri="{FF2B5EF4-FFF2-40B4-BE49-F238E27FC236}">
                  <a16:creationId xmlns:a16="http://schemas.microsoft.com/office/drawing/2014/main" id="{3BF6220A-0C7F-2149-BC07-63F2B77C712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4061896"/>
                </p:ext>
              </p:extLst>
            </p:nvPr>
          </p:nvGraphicFramePr>
          <p:xfrm>
            <a:off x="6715140" y="3214686"/>
            <a:ext cx="446087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3" name="Equation" r:id="rId7" imgW="508000" imgH="368300" progId="Equation.3">
                    <p:embed/>
                  </p:oleObj>
                </mc:Choice>
                <mc:Fallback>
                  <p:oleObj name="Equation" r:id="rId7" imgW="508000" imgH="368300" progId="Equation.3">
                    <p:embed/>
                    <p:pic>
                      <p:nvPicPr>
                        <p:cNvPr id="3891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5140" y="3214686"/>
                          <a:ext cx="446087" cy="3222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D03884-6989-9241-B1DD-3E9AB5047428}"/>
                </a:ext>
              </a:extLst>
            </p:cNvPr>
            <p:cNvCxnSpPr/>
            <p:nvPr/>
          </p:nvCxnSpPr>
          <p:spPr>
            <a:xfrm>
              <a:off x="7736741" y="3569022"/>
              <a:ext cx="5507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2C86DFE-9E77-9A4C-ADE8-E35F01D34617}"/>
                </a:ext>
              </a:extLst>
            </p:cNvPr>
            <p:cNvCxnSpPr/>
            <p:nvPr/>
          </p:nvCxnSpPr>
          <p:spPr>
            <a:xfrm flipH="1" flipV="1">
              <a:off x="6466498" y="2393511"/>
              <a:ext cx="7125" cy="4857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C8F09C-274C-6F4E-9932-70F9DEB009C9}"/>
                </a:ext>
              </a:extLst>
            </p:cNvPr>
            <p:cNvSpPr txBox="1"/>
            <p:nvPr/>
          </p:nvSpPr>
          <p:spPr>
            <a:xfrm>
              <a:off x="8100392" y="352227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D99083-EEDB-354E-937A-35ECD442124B}"/>
                </a:ext>
              </a:extLst>
            </p:cNvPr>
            <p:cNvSpPr txBox="1"/>
            <p:nvPr/>
          </p:nvSpPr>
          <p:spPr>
            <a:xfrm>
              <a:off x="6214054" y="2396063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22FC6BC-A1A0-8B4E-BA5D-602B6EC9CA8F}"/>
                </a:ext>
              </a:extLst>
            </p:cNvPr>
            <p:cNvCxnSpPr/>
            <p:nvPr/>
          </p:nvCxnSpPr>
          <p:spPr>
            <a:xfrm>
              <a:off x="4955232" y="3581314"/>
              <a:ext cx="3022532" cy="185"/>
            </a:xfrm>
            <a:prstGeom prst="line">
              <a:avLst/>
            </a:prstGeom>
            <a:ln w="38100" cmpd="thickThin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7" name="Object 2">
            <a:extLst>
              <a:ext uri="{FF2B5EF4-FFF2-40B4-BE49-F238E27FC236}">
                <a16:creationId xmlns:a16="http://schemas.microsoft.com/office/drawing/2014/main" id="{A5C50113-B7CC-8A48-9DC2-955D4382FA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892752"/>
              </p:ext>
            </p:extLst>
          </p:nvPr>
        </p:nvGraphicFramePr>
        <p:xfrm>
          <a:off x="1929472" y="4102175"/>
          <a:ext cx="1046839" cy="543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4" name="Equation" r:id="rId9" imgW="1269449" imgH="660113" progId="Equation.3">
                  <p:embed/>
                </p:oleObj>
              </mc:Choice>
              <mc:Fallback>
                <p:oleObj name="Equation" r:id="rId9" imgW="1269449" imgH="660113" progId="Equation.3">
                  <p:embed/>
                  <p:pic>
                    <p:nvPicPr>
                      <p:cNvPr id="389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9472" y="4102175"/>
                        <a:ext cx="1046839" cy="5436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3">
            <a:extLst>
              <a:ext uri="{FF2B5EF4-FFF2-40B4-BE49-F238E27FC236}">
                <a16:creationId xmlns:a16="http://schemas.microsoft.com/office/drawing/2014/main" id="{4BFF5DFA-D04D-F542-808A-9DC445E1C9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050247"/>
              </p:ext>
            </p:extLst>
          </p:nvPr>
        </p:nvGraphicFramePr>
        <p:xfrm>
          <a:off x="3376382" y="4103128"/>
          <a:ext cx="1046832" cy="53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5" name="Equation" r:id="rId11" imgW="1282700" imgH="660400" progId="Equation.3">
                  <p:embed/>
                </p:oleObj>
              </mc:Choice>
              <mc:Fallback>
                <p:oleObj name="Equation" r:id="rId11" imgW="1282700" imgH="660400" progId="Equation.3">
                  <p:embed/>
                  <p:pic>
                    <p:nvPicPr>
                      <p:cNvPr id="389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382" y="4103128"/>
                        <a:ext cx="1046832" cy="5377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">
            <a:extLst>
              <a:ext uri="{FF2B5EF4-FFF2-40B4-BE49-F238E27FC236}">
                <a16:creationId xmlns:a16="http://schemas.microsoft.com/office/drawing/2014/main" id="{8620A6AC-6B5D-3545-B6DC-FB00C6DFEE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32770"/>
              </p:ext>
            </p:extLst>
          </p:nvPr>
        </p:nvGraphicFramePr>
        <p:xfrm>
          <a:off x="4774553" y="4116404"/>
          <a:ext cx="2524711" cy="509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" name="Equation" r:id="rId13" imgW="3340080" imgH="672840" progId="Equation.3">
                  <p:embed/>
                </p:oleObj>
              </mc:Choice>
              <mc:Fallback>
                <p:oleObj name="Equation" r:id="rId13" imgW="3340080" imgH="672840" progId="Equation.3">
                  <p:embed/>
                  <p:pic>
                    <p:nvPicPr>
                      <p:cNvPr id="389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553" y="4116404"/>
                        <a:ext cx="2524711" cy="509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81CEE324-E5FA-D945-B400-E1F8DFD34680}"/>
              </a:ext>
            </a:extLst>
          </p:cNvPr>
          <p:cNvSpPr/>
          <p:nvPr/>
        </p:nvSpPr>
        <p:spPr>
          <a:xfrm>
            <a:off x="4157372" y="2782389"/>
            <a:ext cx="13530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/>
              <a:t>Statiquement </a:t>
            </a:r>
          </a:p>
          <a:p>
            <a:pPr algn="ctr"/>
            <a:r>
              <a:rPr lang="fr-FR" i="1" dirty="0"/>
              <a:t>équivalent à</a:t>
            </a:r>
          </a:p>
        </p:txBody>
      </p:sp>
    </p:spTree>
    <p:extLst>
      <p:ext uri="{BB962C8B-B14F-4D97-AF65-F5344CB8AC3E}">
        <p14:creationId xmlns:p14="http://schemas.microsoft.com/office/powerpoint/2010/main" val="516210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5E462B-D357-304B-92DF-1174CD61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1A995-04CA-0D4B-ABCC-2E7BB102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9B85D-3340-064A-94A1-6FC6C0F8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E2E64-037C-3F40-AF5B-BDE15E99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E05D5-7AF2-C840-8B34-21E73AC58EE6}"/>
              </a:ext>
            </a:extLst>
          </p:cNvPr>
          <p:cNvGrpSpPr/>
          <p:nvPr/>
        </p:nvGrpSpPr>
        <p:grpSpPr>
          <a:xfrm>
            <a:off x="485082" y="2071034"/>
            <a:ext cx="3656603" cy="1831041"/>
            <a:chOff x="357158" y="2080687"/>
            <a:chExt cx="4000799" cy="20033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B403BB-8E6C-4248-B508-3B9F4A160B83}"/>
                </a:ext>
              </a:extLst>
            </p:cNvPr>
            <p:cNvSpPr/>
            <p:nvPr/>
          </p:nvSpPr>
          <p:spPr>
            <a:xfrm>
              <a:off x="857224" y="3000372"/>
              <a:ext cx="2214578" cy="428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DD2AF67-E509-A94F-AF71-86FC1E35B06F}"/>
                </a:ext>
              </a:extLst>
            </p:cNvPr>
            <p:cNvCxnSpPr/>
            <p:nvPr/>
          </p:nvCxnSpPr>
          <p:spPr>
            <a:xfrm rot="16200000" flipH="1">
              <a:off x="1047524" y="2690607"/>
              <a:ext cx="604310" cy="152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B59B07-C026-5940-B728-B666B603A365}"/>
                </a:ext>
              </a:extLst>
            </p:cNvPr>
            <p:cNvCxnSpPr/>
            <p:nvPr/>
          </p:nvCxnSpPr>
          <p:spPr>
            <a:xfrm rot="10800000" flipV="1">
              <a:off x="1369722" y="3000371"/>
              <a:ext cx="487634" cy="66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310A4BC-2625-3141-BB75-855BC23B5805}"/>
                </a:ext>
              </a:extLst>
            </p:cNvPr>
            <p:cNvSpPr/>
            <p:nvPr/>
          </p:nvSpPr>
          <p:spPr>
            <a:xfrm>
              <a:off x="1142976" y="2714620"/>
              <a:ext cx="424873" cy="164715"/>
            </a:xfrm>
            <a:custGeom>
              <a:avLst/>
              <a:gdLst>
                <a:gd name="connsiteX0" fmla="*/ 424873 w 424873"/>
                <a:gd name="connsiteY0" fmla="*/ 157019 h 164715"/>
                <a:gd name="connsiteX1" fmla="*/ 277091 w 424873"/>
                <a:gd name="connsiteY1" fmla="*/ 18473 h 164715"/>
                <a:gd name="connsiteX2" fmla="*/ 92364 w 424873"/>
                <a:gd name="connsiteY2" fmla="*/ 46182 h 164715"/>
                <a:gd name="connsiteX3" fmla="*/ 18473 w 424873"/>
                <a:gd name="connsiteY3" fmla="*/ 147782 h 164715"/>
                <a:gd name="connsiteX4" fmla="*/ 0 w 424873"/>
                <a:gd name="connsiteY4" fmla="*/ 147782 h 16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873" h="164715">
                  <a:moveTo>
                    <a:pt x="424873" y="157019"/>
                  </a:moveTo>
                  <a:cubicBezTo>
                    <a:pt x="378691" y="96982"/>
                    <a:pt x="332509" y="36946"/>
                    <a:pt x="277091" y="18473"/>
                  </a:cubicBezTo>
                  <a:cubicBezTo>
                    <a:pt x="221673" y="0"/>
                    <a:pt x="135467" y="24631"/>
                    <a:pt x="92364" y="46182"/>
                  </a:cubicBezTo>
                  <a:cubicBezTo>
                    <a:pt x="49261" y="67733"/>
                    <a:pt x="33867" y="130849"/>
                    <a:pt x="18473" y="147782"/>
                  </a:cubicBezTo>
                  <a:cubicBezTo>
                    <a:pt x="3079" y="164715"/>
                    <a:pt x="1539" y="156248"/>
                    <a:pt x="0" y="147782"/>
                  </a:cubicBezTo>
                </a:path>
              </a:pathLst>
            </a:cu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103A3C-983B-8142-B153-FB277F1F7F9D}"/>
                </a:ext>
              </a:extLst>
            </p:cNvPr>
            <p:cNvSpPr txBox="1"/>
            <p:nvPr/>
          </p:nvSpPr>
          <p:spPr>
            <a:xfrm>
              <a:off x="560974" y="2233095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40 kN</a:t>
              </a:r>
              <a:endParaRPr lang="de-D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1E8D65-7ADC-E842-B260-C287AE7F790D}"/>
                </a:ext>
              </a:extLst>
            </p:cNvPr>
            <p:cNvSpPr txBox="1"/>
            <p:nvPr/>
          </p:nvSpPr>
          <p:spPr>
            <a:xfrm>
              <a:off x="1714480" y="2643182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20 kN</a:t>
              </a:r>
              <a:endParaRPr lang="de-DE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3C4125-1D90-934E-87C7-2CCE111E4048}"/>
                </a:ext>
              </a:extLst>
            </p:cNvPr>
            <p:cNvSpPr txBox="1"/>
            <p:nvPr/>
          </p:nvSpPr>
          <p:spPr>
            <a:xfrm>
              <a:off x="357158" y="2643182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50 kNm</a:t>
              </a:r>
              <a:endParaRPr lang="de-DE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1280AA2-DA31-EC4A-8429-B9C2C951EB1A}"/>
                </a:ext>
              </a:extLst>
            </p:cNvPr>
            <p:cNvCxnSpPr/>
            <p:nvPr/>
          </p:nvCxnSpPr>
          <p:spPr>
            <a:xfrm flipV="1">
              <a:off x="2567400" y="2500306"/>
              <a:ext cx="785818" cy="4767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82E15B-5809-1D4C-9255-813FE4401F53}"/>
                </a:ext>
              </a:extLst>
            </p:cNvPr>
            <p:cNvSpPr txBox="1"/>
            <p:nvPr/>
          </p:nvSpPr>
          <p:spPr>
            <a:xfrm>
              <a:off x="3281780" y="2143116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50 kN</a:t>
              </a:r>
              <a:endParaRPr lang="de-DE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B6E14FD-17A2-EF42-AF5A-CFF2CE3A82F2}"/>
                </a:ext>
              </a:extLst>
            </p:cNvPr>
            <p:cNvSpPr/>
            <p:nvPr/>
          </p:nvSpPr>
          <p:spPr>
            <a:xfrm>
              <a:off x="1894466" y="3391494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09490A-A3CB-2848-BAEB-A3A8A66306B7}"/>
                </a:ext>
              </a:extLst>
            </p:cNvPr>
            <p:cNvSpPr txBox="1"/>
            <p:nvPr/>
          </p:nvSpPr>
          <p:spPr>
            <a:xfrm>
              <a:off x="1928794" y="3357562"/>
              <a:ext cx="336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O</a:t>
              </a:r>
              <a:endParaRPr lang="de-DE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F7B853-9C7F-124D-85EB-0F3348A766E4}"/>
                </a:ext>
              </a:extLst>
            </p:cNvPr>
            <p:cNvSpPr/>
            <p:nvPr/>
          </p:nvSpPr>
          <p:spPr>
            <a:xfrm>
              <a:off x="2874962" y="2820119"/>
              <a:ext cx="67734" cy="206278"/>
            </a:xfrm>
            <a:custGeom>
              <a:avLst/>
              <a:gdLst>
                <a:gd name="connsiteX0" fmla="*/ 0 w 67734"/>
                <a:gd name="connsiteY0" fmla="*/ 0 h 206278"/>
                <a:gd name="connsiteX1" fmla="*/ 46182 w 67734"/>
                <a:gd name="connsiteY1" fmla="*/ 73891 h 206278"/>
                <a:gd name="connsiteX2" fmla="*/ 64655 w 67734"/>
                <a:gd name="connsiteY2" fmla="*/ 184727 h 206278"/>
                <a:gd name="connsiteX3" fmla="*/ 64655 w 67734"/>
                <a:gd name="connsiteY3" fmla="*/ 203200 h 20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34" h="206278">
                  <a:moveTo>
                    <a:pt x="0" y="0"/>
                  </a:moveTo>
                  <a:cubicBezTo>
                    <a:pt x="17703" y="21551"/>
                    <a:pt x="35406" y="43103"/>
                    <a:pt x="46182" y="73891"/>
                  </a:cubicBezTo>
                  <a:cubicBezTo>
                    <a:pt x="56958" y="104679"/>
                    <a:pt x="61576" y="163176"/>
                    <a:pt x="64655" y="184727"/>
                  </a:cubicBezTo>
                  <a:cubicBezTo>
                    <a:pt x="67734" y="206278"/>
                    <a:pt x="66194" y="204739"/>
                    <a:pt x="64655" y="203200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5FCE5E-C495-CF44-816A-2F6EF522AF6A}"/>
                </a:ext>
              </a:extLst>
            </p:cNvPr>
            <p:cNvSpPr txBox="1"/>
            <p:nvPr/>
          </p:nvSpPr>
          <p:spPr>
            <a:xfrm>
              <a:off x="3000364" y="2643182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30</a:t>
              </a:r>
              <a:r>
                <a:rPr lang="de-CH" baseline="30000" dirty="0"/>
                <a:t>o</a:t>
              </a:r>
              <a:endParaRPr lang="de-DE" baseline="30000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813FC1-41A5-4543-9BE0-22DE06335416}"/>
                </a:ext>
              </a:extLst>
            </p:cNvPr>
            <p:cNvCxnSpPr/>
            <p:nvPr/>
          </p:nvCxnSpPr>
          <p:spPr>
            <a:xfrm rot="5400000">
              <a:off x="1285852" y="3714752"/>
              <a:ext cx="14287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80E861-6241-0E40-8722-8A4683A09D2C}"/>
                </a:ext>
              </a:extLst>
            </p:cNvPr>
            <p:cNvCxnSpPr/>
            <p:nvPr/>
          </p:nvCxnSpPr>
          <p:spPr>
            <a:xfrm>
              <a:off x="1285852" y="3714752"/>
              <a:ext cx="1357322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2B22BE-FE96-3F4B-8255-0CB23C8160E2}"/>
                </a:ext>
              </a:extLst>
            </p:cNvPr>
            <p:cNvCxnSpPr/>
            <p:nvPr/>
          </p:nvCxnSpPr>
          <p:spPr>
            <a:xfrm rot="5400000">
              <a:off x="1858150" y="3713958"/>
              <a:ext cx="14287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1211BFB-9C29-9C48-B0E1-28E5F3612424}"/>
                </a:ext>
              </a:extLst>
            </p:cNvPr>
            <p:cNvCxnSpPr/>
            <p:nvPr/>
          </p:nvCxnSpPr>
          <p:spPr>
            <a:xfrm rot="5400000">
              <a:off x="2501092" y="3713958"/>
              <a:ext cx="14287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53C724-2830-CF44-9431-956430878401}"/>
                </a:ext>
              </a:extLst>
            </p:cNvPr>
            <p:cNvCxnSpPr/>
            <p:nvPr/>
          </p:nvCxnSpPr>
          <p:spPr>
            <a:xfrm rot="5400000" flipH="1" flipV="1">
              <a:off x="1285852" y="3643314"/>
              <a:ext cx="142876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AAE7B4-5CBE-3E4E-947B-F506367CA782}"/>
                </a:ext>
              </a:extLst>
            </p:cNvPr>
            <p:cNvCxnSpPr/>
            <p:nvPr/>
          </p:nvCxnSpPr>
          <p:spPr>
            <a:xfrm rot="5400000" flipH="1" flipV="1">
              <a:off x="1857356" y="3643314"/>
              <a:ext cx="142876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9C3BA3-6C0C-F445-9235-8B676D72AF4A}"/>
                </a:ext>
              </a:extLst>
            </p:cNvPr>
            <p:cNvCxnSpPr/>
            <p:nvPr/>
          </p:nvCxnSpPr>
          <p:spPr>
            <a:xfrm rot="5400000" flipH="1" flipV="1">
              <a:off x="2500298" y="3643314"/>
              <a:ext cx="142876" cy="1428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3699A6-737F-F34B-8A23-132565E26F49}"/>
                </a:ext>
              </a:extLst>
            </p:cNvPr>
            <p:cNvSpPr txBox="1"/>
            <p:nvPr/>
          </p:nvSpPr>
          <p:spPr>
            <a:xfrm>
              <a:off x="1357290" y="3714752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3m</a:t>
              </a:r>
              <a:endParaRPr lang="de-D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8F9B1E-0144-2445-858E-0DE440E31BFD}"/>
                </a:ext>
              </a:extLst>
            </p:cNvPr>
            <p:cNvSpPr txBox="1"/>
            <p:nvPr/>
          </p:nvSpPr>
          <p:spPr>
            <a:xfrm>
              <a:off x="2000232" y="3714752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3m</a:t>
              </a:r>
              <a:endParaRPr lang="de-DE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C6485-F931-1742-9F8C-6F3BAEC80AC7}"/>
                </a:ext>
              </a:extLst>
            </p:cNvPr>
            <p:cNvSpPr txBox="1"/>
            <p:nvPr/>
          </p:nvSpPr>
          <p:spPr>
            <a:xfrm>
              <a:off x="3281359" y="3038474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2m</a:t>
              </a:r>
              <a:endParaRPr lang="de-DE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FBAAB2-BCE2-3044-8204-6185A2917657}"/>
                </a:ext>
              </a:extLst>
            </p:cNvPr>
            <p:cNvGrpSpPr/>
            <p:nvPr/>
          </p:nvGrpSpPr>
          <p:grpSpPr>
            <a:xfrm>
              <a:off x="3214678" y="2928934"/>
              <a:ext cx="142876" cy="572298"/>
              <a:chOff x="3786182" y="2928934"/>
              <a:chExt cx="142876" cy="57229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9DE7DF-8A63-3947-B38F-9CA7F5BB75B3}"/>
                  </a:ext>
                </a:extLst>
              </p:cNvPr>
              <p:cNvCxnSpPr/>
              <p:nvPr/>
            </p:nvCxnSpPr>
            <p:spPr>
              <a:xfrm>
                <a:off x="3786182" y="3000372"/>
                <a:ext cx="142876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4668596-F032-2E41-94A1-B7DA93118CC3}"/>
                  </a:ext>
                </a:extLst>
              </p:cNvPr>
              <p:cNvCxnSpPr/>
              <p:nvPr/>
            </p:nvCxnSpPr>
            <p:spPr>
              <a:xfrm>
                <a:off x="3786182" y="3429000"/>
                <a:ext cx="142876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B61437E-D4C8-A245-9BE2-459ED949C2A9}"/>
                  </a:ext>
                </a:extLst>
              </p:cNvPr>
              <p:cNvCxnSpPr/>
              <p:nvPr/>
            </p:nvCxnSpPr>
            <p:spPr>
              <a:xfrm rot="5400000">
                <a:off x="3571868" y="3214686"/>
                <a:ext cx="571504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AFE89CB-C464-314D-BB24-5C2B9E09674F}"/>
                  </a:ext>
                </a:extLst>
              </p:cNvPr>
              <p:cNvCxnSpPr/>
              <p:nvPr/>
            </p:nvCxnSpPr>
            <p:spPr>
              <a:xfrm rot="5400000" flipH="1" flipV="1">
                <a:off x="3786182" y="2928934"/>
                <a:ext cx="142876" cy="1428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A002B82-2318-404C-8B7D-29C81D252629}"/>
                  </a:ext>
                </a:extLst>
              </p:cNvPr>
              <p:cNvCxnSpPr/>
              <p:nvPr/>
            </p:nvCxnSpPr>
            <p:spPr>
              <a:xfrm rot="5400000" flipH="1" flipV="1">
                <a:off x="3786182" y="3357562"/>
                <a:ext cx="142876" cy="1428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C1DF47-F785-CE4F-8F88-2D49CAF46A64}"/>
                </a:ext>
              </a:extLst>
            </p:cNvPr>
            <p:cNvCxnSpPr/>
            <p:nvPr/>
          </p:nvCxnSpPr>
          <p:spPr>
            <a:xfrm>
              <a:off x="3731288" y="3427070"/>
              <a:ext cx="5507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5039CEC-EE02-204A-ACD8-04077ABE069B}"/>
                </a:ext>
              </a:extLst>
            </p:cNvPr>
            <p:cNvCxnSpPr/>
            <p:nvPr/>
          </p:nvCxnSpPr>
          <p:spPr>
            <a:xfrm flipH="1" flipV="1">
              <a:off x="1937508" y="2150612"/>
              <a:ext cx="7125" cy="4857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4E6F60-C74B-5446-BA1E-30A98EB3ADD5}"/>
                </a:ext>
              </a:extLst>
            </p:cNvPr>
            <p:cNvSpPr txBox="1"/>
            <p:nvPr/>
          </p:nvSpPr>
          <p:spPr>
            <a:xfrm>
              <a:off x="4070699" y="335714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B9003A-A6D2-694C-9FC9-B4730CEF4F18}"/>
                </a:ext>
              </a:extLst>
            </p:cNvPr>
            <p:cNvSpPr txBox="1"/>
            <p:nvPr/>
          </p:nvSpPr>
          <p:spPr>
            <a:xfrm>
              <a:off x="1664986" y="208068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E88FD9A-59A4-B14D-A3F8-A10AAA1D5F57}"/>
                </a:ext>
              </a:extLst>
            </p:cNvPr>
            <p:cNvCxnSpPr/>
            <p:nvPr/>
          </p:nvCxnSpPr>
          <p:spPr>
            <a:xfrm>
              <a:off x="467544" y="3427070"/>
              <a:ext cx="3022532" cy="185"/>
            </a:xfrm>
            <a:prstGeom prst="line">
              <a:avLst/>
            </a:prstGeom>
            <a:ln w="38100" cmpd="thickThin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9F7166-67E2-B04D-936C-4468C3598E97}"/>
              </a:ext>
            </a:extLst>
          </p:cNvPr>
          <p:cNvGrpSpPr/>
          <p:nvPr/>
        </p:nvGrpSpPr>
        <p:grpSpPr>
          <a:xfrm>
            <a:off x="5529196" y="2214366"/>
            <a:ext cx="3137120" cy="1474541"/>
            <a:chOff x="4955232" y="2393511"/>
            <a:chExt cx="3432418" cy="161334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AA5219D-2CE9-5149-B9E0-11B6F81CB9DB}"/>
                </a:ext>
              </a:extLst>
            </p:cNvPr>
            <p:cNvSpPr/>
            <p:nvPr/>
          </p:nvSpPr>
          <p:spPr>
            <a:xfrm>
              <a:off x="5429256" y="3143248"/>
              <a:ext cx="2214578" cy="4286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25DE02C-AF64-804B-9853-66AD0803D770}"/>
                </a:ext>
              </a:extLst>
            </p:cNvPr>
            <p:cNvCxnSpPr/>
            <p:nvPr/>
          </p:nvCxnSpPr>
          <p:spPr>
            <a:xfrm flipH="1" flipV="1">
              <a:off x="6490138" y="3007012"/>
              <a:ext cx="13060" cy="57405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5FEEB58-8858-7F45-8CB5-EA1DA9EE8511}"/>
                </a:ext>
              </a:extLst>
            </p:cNvPr>
            <p:cNvCxnSpPr/>
            <p:nvPr/>
          </p:nvCxnSpPr>
          <p:spPr>
            <a:xfrm rot="10800000" flipV="1">
              <a:off x="6000760" y="3571876"/>
              <a:ext cx="487634" cy="664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F39A72C-C865-BE40-899B-89FE7F041BD8}"/>
                </a:ext>
              </a:extLst>
            </p:cNvPr>
            <p:cNvSpPr/>
            <p:nvPr/>
          </p:nvSpPr>
          <p:spPr>
            <a:xfrm>
              <a:off x="6466498" y="3534370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5558F7-D1A2-2345-BB6F-C087DC7F40BA}"/>
                </a:ext>
              </a:extLst>
            </p:cNvPr>
            <p:cNvSpPr txBox="1"/>
            <p:nvPr/>
          </p:nvSpPr>
          <p:spPr>
            <a:xfrm>
              <a:off x="6500826" y="3500438"/>
              <a:ext cx="336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O</a:t>
              </a:r>
              <a:endParaRPr lang="de-DE" dirty="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A0EDEE3-807F-D44D-9E34-5B89DB6C879D}"/>
                </a:ext>
              </a:extLst>
            </p:cNvPr>
            <p:cNvSpPr/>
            <p:nvPr/>
          </p:nvSpPr>
          <p:spPr>
            <a:xfrm>
              <a:off x="6286512" y="3357562"/>
              <a:ext cx="424873" cy="164715"/>
            </a:xfrm>
            <a:custGeom>
              <a:avLst/>
              <a:gdLst>
                <a:gd name="connsiteX0" fmla="*/ 424873 w 424873"/>
                <a:gd name="connsiteY0" fmla="*/ 157019 h 164715"/>
                <a:gd name="connsiteX1" fmla="*/ 277091 w 424873"/>
                <a:gd name="connsiteY1" fmla="*/ 18473 h 164715"/>
                <a:gd name="connsiteX2" fmla="*/ 92364 w 424873"/>
                <a:gd name="connsiteY2" fmla="*/ 46182 h 164715"/>
                <a:gd name="connsiteX3" fmla="*/ 18473 w 424873"/>
                <a:gd name="connsiteY3" fmla="*/ 147782 h 164715"/>
                <a:gd name="connsiteX4" fmla="*/ 0 w 424873"/>
                <a:gd name="connsiteY4" fmla="*/ 147782 h 16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873" h="164715">
                  <a:moveTo>
                    <a:pt x="424873" y="157019"/>
                  </a:moveTo>
                  <a:cubicBezTo>
                    <a:pt x="378691" y="96982"/>
                    <a:pt x="332509" y="36946"/>
                    <a:pt x="277091" y="18473"/>
                  </a:cubicBezTo>
                  <a:cubicBezTo>
                    <a:pt x="221673" y="0"/>
                    <a:pt x="135467" y="24631"/>
                    <a:pt x="92364" y="46182"/>
                  </a:cubicBezTo>
                  <a:cubicBezTo>
                    <a:pt x="49261" y="67733"/>
                    <a:pt x="33867" y="130849"/>
                    <a:pt x="18473" y="147782"/>
                  </a:cubicBezTo>
                  <a:cubicBezTo>
                    <a:pt x="3079" y="164715"/>
                    <a:pt x="1539" y="156248"/>
                    <a:pt x="0" y="147782"/>
                  </a:cubicBezTo>
                </a:path>
              </a:pathLst>
            </a:cu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49" name="Object 5">
              <a:extLst>
                <a:ext uri="{FF2B5EF4-FFF2-40B4-BE49-F238E27FC236}">
                  <a16:creationId xmlns:a16="http://schemas.microsoft.com/office/drawing/2014/main" id="{D6D1B19C-8016-2947-8F24-035B9041A4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29322" y="3643314"/>
            <a:ext cx="376238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5" name="Equation" r:id="rId3" imgW="393529" imgH="380835" progId="Equation.3">
                    <p:embed/>
                  </p:oleObj>
                </mc:Choice>
                <mc:Fallback>
                  <p:oleObj name="Equation" r:id="rId3" imgW="393529" imgH="380835" progId="Equation.3">
                    <p:embed/>
                    <p:pic>
                      <p:nvPicPr>
                        <p:cNvPr id="49" name="Object 5">
                          <a:extLst>
                            <a:ext uri="{FF2B5EF4-FFF2-40B4-BE49-F238E27FC236}">
                              <a16:creationId xmlns:a16="http://schemas.microsoft.com/office/drawing/2014/main" id="{D6D1B19C-8016-2947-8F24-035B9041A4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9322" y="3643314"/>
                          <a:ext cx="376238" cy="3635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6">
              <a:extLst>
                <a:ext uri="{FF2B5EF4-FFF2-40B4-BE49-F238E27FC236}">
                  <a16:creationId xmlns:a16="http://schemas.microsoft.com/office/drawing/2014/main" id="{73342754-519B-0748-800D-8530EC9F32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63647" y="2720054"/>
            <a:ext cx="371475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6" name="Equation" r:id="rId5" imgW="393359" imgH="406048" progId="Equation.3">
                    <p:embed/>
                  </p:oleObj>
                </mc:Choice>
                <mc:Fallback>
                  <p:oleObj name="Equation" r:id="rId5" imgW="393359" imgH="406048" progId="Equation.3">
                    <p:embed/>
                    <p:pic>
                      <p:nvPicPr>
                        <p:cNvPr id="50" name="Object 6">
                          <a:extLst>
                            <a:ext uri="{FF2B5EF4-FFF2-40B4-BE49-F238E27FC236}">
                              <a16:creationId xmlns:a16="http://schemas.microsoft.com/office/drawing/2014/main" id="{73342754-519B-0748-800D-8530EC9F32B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3647" y="2720054"/>
                          <a:ext cx="371475" cy="3841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7">
              <a:extLst>
                <a:ext uri="{FF2B5EF4-FFF2-40B4-BE49-F238E27FC236}">
                  <a16:creationId xmlns:a16="http://schemas.microsoft.com/office/drawing/2014/main" id="{3BF6220A-0C7F-2149-BC07-63F2B77C71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15140" y="3214686"/>
            <a:ext cx="446087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7" name="Equation" r:id="rId7" imgW="508000" imgH="368300" progId="Equation.3">
                    <p:embed/>
                  </p:oleObj>
                </mc:Choice>
                <mc:Fallback>
                  <p:oleObj name="Equation" r:id="rId7" imgW="508000" imgH="368300" progId="Equation.3">
                    <p:embed/>
                    <p:pic>
                      <p:nvPicPr>
                        <p:cNvPr id="51" name="Object 7">
                          <a:extLst>
                            <a:ext uri="{FF2B5EF4-FFF2-40B4-BE49-F238E27FC236}">
                              <a16:creationId xmlns:a16="http://schemas.microsoft.com/office/drawing/2014/main" id="{3BF6220A-0C7F-2149-BC07-63F2B77C712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5140" y="3214686"/>
                          <a:ext cx="446087" cy="3222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D03884-6989-9241-B1DD-3E9AB5047428}"/>
                </a:ext>
              </a:extLst>
            </p:cNvPr>
            <p:cNvCxnSpPr/>
            <p:nvPr/>
          </p:nvCxnSpPr>
          <p:spPr>
            <a:xfrm>
              <a:off x="7736741" y="3569022"/>
              <a:ext cx="55074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2C86DFE-9E77-9A4C-ADE8-E35F01D34617}"/>
                </a:ext>
              </a:extLst>
            </p:cNvPr>
            <p:cNvCxnSpPr/>
            <p:nvPr/>
          </p:nvCxnSpPr>
          <p:spPr>
            <a:xfrm flipH="1" flipV="1">
              <a:off x="6466498" y="2393511"/>
              <a:ext cx="7125" cy="4857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C8F09C-274C-6F4E-9932-70F9DEB009C9}"/>
                </a:ext>
              </a:extLst>
            </p:cNvPr>
            <p:cNvSpPr txBox="1"/>
            <p:nvPr/>
          </p:nvSpPr>
          <p:spPr>
            <a:xfrm>
              <a:off x="8100392" y="3522277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D99083-EEDB-354E-937A-35ECD442124B}"/>
                </a:ext>
              </a:extLst>
            </p:cNvPr>
            <p:cNvSpPr txBox="1"/>
            <p:nvPr/>
          </p:nvSpPr>
          <p:spPr>
            <a:xfrm>
              <a:off x="6214054" y="2396063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22FC6BC-A1A0-8B4E-BA5D-602B6EC9CA8F}"/>
                </a:ext>
              </a:extLst>
            </p:cNvPr>
            <p:cNvCxnSpPr/>
            <p:nvPr/>
          </p:nvCxnSpPr>
          <p:spPr>
            <a:xfrm>
              <a:off x="4955232" y="3581314"/>
              <a:ext cx="3022532" cy="185"/>
            </a:xfrm>
            <a:prstGeom prst="line">
              <a:avLst/>
            </a:prstGeom>
            <a:ln w="38100" cmpd="thickThin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7" name="Object 2">
            <a:extLst>
              <a:ext uri="{FF2B5EF4-FFF2-40B4-BE49-F238E27FC236}">
                <a16:creationId xmlns:a16="http://schemas.microsoft.com/office/drawing/2014/main" id="{A5C50113-B7CC-8A48-9DC2-955D4382FA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9472" y="4102175"/>
          <a:ext cx="1046839" cy="543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" name="Equation" r:id="rId9" imgW="1269449" imgH="660113" progId="Equation.3">
                  <p:embed/>
                </p:oleObj>
              </mc:Choice>
              <mc:Fallback>
                <p:oleObj name="Equation" r:id="rId9" imgW="1269449" imgH="660113" progId="Equation.3">
                  <p:embed/>
                  <p:pic>
                    <p:nvPicPr>
                      <p:cNvPr id="57" name="Object 2">
                        <a:extLst>
                          <a:ext uri="{FF2B5EF4-FFF2-40B4-BE49-F238E27FC236}">
                            <a16:creationId xmlns:a16="http://schemas.microsoft.com/office/drawing/2014/main" id="{A5C50113-B7CC-8A48-9DC2-955D4382FA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9472" y="4102175"/>
                        <a:ext cx="1046839" cy="5436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3">
            <a:extLst>
              <a:ext uri="{FF2B5EF4-FFF2-40B4-BE49-F238E27FC236}">
                <a16:creationId xmlns:a16="http://schemas.microsoft.com/office/drawing/2014/main" id="{4BFF5DFA-D04D-F542-808A-9DC445E1C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6382" y="4103128"/>
          <a:ext cx="1046832" cy="53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9" name="Equation" r:id="rId11" imgW="1282700" imgH="660400" progId="Equation.3">
                  <p:embed/>
                </p:oleObj>
              </mc:Choice>
              <mc:Fallback>
                <p:oleObj name="Equation" r:id="rId11" imgW="1282700" imgH="660400" progId="Equation.3">
                  <p:embed/>
                  <p:pic>
                    <p:nvPicPr>
                      <p:cNvPr id="58" name="Object 3">
                        <a:extLst>
                          <a:ext uri="{FF2B5EF4-FFF2-40B4-BE49-F238E27FC236}">
                            <a16:creationId xmlns:a16="http://schemas.microsoft.com/office/drawing/2014/main" id="{4BFF5DFA-D04D-F542-808A-9DC445E1C9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382" y="4103128"/>
                        <a:ext cx="1046832" cy="5377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">
            <a:extLst>
              <a:ext uri="{FF2B5EF4-FFF2-40B4-BE49-F238E27FC236}">
                <a16:creationId xmlns:a16="http://schemas.microsoft.com/office/drawing/2014/main" id="{8620A6AC-6B5D-3545-B6DC-FB00C6DFEE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4553" y="4116404"/>
          <a:ext cx="2524711" cy="509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0" name="Equation" r:id="rId13" imgW="3340080" imgH="672840" progId="Equation.3">
                  <p:embed/>
                </p:oleObj>
              </mc:Choice>
              <mc:Fallback>
                <p:oleObj name="Equation" r:id="rId13" imgW="3340080" imgH="672840" progId="Equation.3">
                  <p:embed/>
                  <p:pic>
                    <p:nvPicPr>
                      <p:cNvPr id="59" name="Object 4">
                        <a:extLst>
                          <a:ext uri="{FF2B5EF4-FFF2-40B4-BE49-F238E27FC236}">
                            <a16:creationId xmlns:a16="http://schemas.microsoft.com/office/drawing/2014/main" id="{8620A6AC-6B5D-3545-B6DC-FB00C6DFEE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553" y="4116404"/>
                        <a:ext cx="2524711" cy="509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81CEE324-E5FA-D945-B400-E1F8DFD34680}"/>
              </a:ext>
            </a:extLst>
          </p:cNvPr>
          <p:cNvSpPr/>
          <p:nvPr/>
        </p:nvSpPr>
        <p:spPr>
          <a:xfrm>
            <a:off x="4157372" y="2782389"/>
            <a:ext cx="13530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/>
              <a:t>Statiquement </a:t>
            </a:r>
          </a:p>
          <a:p>
            <a:pPr algn="ctr"/>
            <a:r>
              <a:rPr lang="fr-FR" i="1" dirty="0"/>
              <a:t>équivalent à</a:t>
            </a:r>
          </a:p>
        </p:txBody>
      </p:sp>
    </p:spTree>
    <p:extLst>
      <p:ext uri="{BB962C8B-B14F-4D97-AF65-F5344CB8AC3E}">
        <p14:creationId xmlns:p14="http://schemas.microsoft.com/office/powerpoint/2010/main" val="165275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9AA2F9-C2FF-8044-B091-9F5010471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45561"/>
            <a:ext cx="7726363" cy="3386772"/>
          </a:xfrm>
        </p:spPr>
        <p:txBody>
          <a:bodyPr/>
          <a:lstStyle/>
          <a:p>
            <a:r>
              <a:rPr lang="fr-CH" dirty="0"/>
              <a:t>Les composantes des éléments de réduction:</a:t>
            </a:r>
          </a:p>
          <a:p>
            <a:pPr lvl="1">
              <a:spcBef>
                <a:spcPts val="1575"/>
              </a:spcBef>
              <a:spcAft>
                <a:spcPts val="1800"/>
              </a:spcAft>
            </a:pPr>
            <a:r>
              <a:rPr lang="de-CH" dirty="0"/>
              <a:t>Force </a:t>
            </a:r>
            <a:r>
              <a:rPr lang="de-CH" dirty="0" err="1"/>
              <a:t>résultante</a:t>
            </a:r>
            <a:r>
              <a:rPr lang="de-CH" dirty="0"/>
              <a:t> en </a:t>
            </a:r>
            <a:r>
              <a:rPr lang="de-CH" dirty="0" err="1"/>
              <a:t>direction</a:t>
            </a:r>
            <a:r>
              <a:rPr lang="de-CH" dirty="0"/>
              <a:t> x:</a:t>
            </a:r>
          </a:p>
          <a:p>
            <a:pPr lvl="1">
              <a:spcAft>
                <a:spcPts val="1800"/>
              </a:spcAft>
            </a:pPr>
            <a:r>
              <a:rPr lang="de-CH" dirty="0"/>
              <a:t>Force </a:t>
            </a:r>
            <a:r>
              <a:rPr lang="de-CH" dirty="0" err="1"/>
              <a:t>résultante</a:t>
            </a:r>
            <a:r>
              <a:rPr lang="de-CH" dirty="0"/>
              <a:t> en </a:t>
            </a:r>
            <a:r>
              <a:rPr lang="de-CH" dirty="0" err="1"/>
              <a:t>direction</a:t>
            </a:r>
            <a:r>
              <a:rPr lang="de-CH" dirty="0"/>
              <a:t> </a:t>
            </a:r>
            <a:r>
              <a:rPr lang="de-CH" dirty="0" err="1"/>
              <a:t>y</a:t>
            </a:r>
            <a:r>
              <a:rPr lang="de-CH" dirty="0"/>
              <a:t>:</a:t>
            </a:r>
          </a:p>
          <a:p>
            <a:pPr lvl="1">
              <a:spcAft>
                <a:spcPts val="1800"/>
              </a:spcAft>
            </a:pPr>
            <a:r>
              <a:rPr lang="de-CH" dirty="0"/>
              <a:t>Moment </a:t>
            </a:r>
            <a:r>
              <a:rPr lang="de-CH" dirty="0" err="1"/>
              <a:t>résultant</a:t>
            </a:r>
            <a:r>
              <a:rPr lang="de-CH" dirty="0"/>
              <a:t> </a:t>
            </a:r>
            <a:r>
              <a:rPr lang="de-CH" dirty="0" err="1"/>
              <a:t>autour</a:t>
            </a:r>
            <a:r>
              <a:rPr lang="de-CH" dirty="0"/>
              <a:t> de </a:t>
            </a:r>
            <a:r>
              <a:rPr lang="de-CH" dirty="0" err="1"/>
              <a:t>l‘axe</a:t>
            </a:r>
            <a:r>
              <a:rPr lang="de-CH" dirty="0"/>
              <a:t> </a:t>
            </a:r>
            <a:r>
              <a:rPr lang="de-CH" dirty="0" err="1"/>
              <a:t>z</a:t>
            </a:r>
            <a:r>
              <a:rPr lang="de-CH" dirty="0"/>
              <a:t>:</a:t>
            </a:r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55BCB2-4FEE-C44C-A7E7-D7D487DB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Cas général 2D: La réduction en plan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AFD3-5F57-6449-9DE1-B808773C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2E0F8-4EDC-634F-86D2-50B70EFF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42931-3CF0-234A-B684-2F87CA70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 dirty="0"/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21568E89-43EE-BF46-B20B-823A0EC5F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349098"/>
              </p:ext>
            </p:extLst>
          </p:nvPr>
        </p:nvGraphicFramePr>
        <p:xfrm>
          <a:off x="4970073" y="1116538"/>
          <a:ext cx="911526" cy="473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7" name="Equation" r:id="rId3" imgW="1269449" imgH="660113" progId="Equation.3">
                  <p:embed/>
                </p:oleObj>
              </mc:Choice>
              <mc:Fallback>
                <p:oleObj name="Equation" r:id="rId3" imgW="1269449" imgH="660113" progId="Equation.3">
                  <p:embed/>
                  <p:pic>
                    <p:nvPicPr>
                      <p:cNvPr id="37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0073" y="1116538"/>
                        <a:ext cx="911526" cy="4739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3AB64EFF-7EDF-1648-8F68-A16A79B04E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38974"/>
              </p:ext>
            </p:extLst>
          </p:nvPr>
        </p:nvGraphicFramePr>
        <p:xfrm>
          <a:off x="4970073" y="1590531"/>
          <a:ext cx="921041" cy="47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8" name="Equation" r:id="rId5" imgW="1282700" imgH="660400" progId="Equation.3">
                  <p:embed/>
                </p:oleObj>
              </mc:Choice>
              <mc:Fallback>
                <p:oleObj name="Equation" r:id="rId5" imgW="1282700" imgH="660400" progId="Equation.3">
                  <p:embed/>
                  <p:pic>
                    <p:nvPicPr>
                      <p:cNvPr id="378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0073" y="1590531"/>
                        <a:ext cx="921041" cy="4741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FD321A18-7299-E44A-9ADA-8161A2C7DD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883609"/>
              </p:ext>
            </p:extLst>
          </p:nvPr>
        </p:nvGraphicFramePr>
        <p:xfrm>
          <a:off x="4970073" y="2229193"/>
          <a:ext cx="2407387" cy="37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9" name="Equation" r:id="rId7" imgW="3352680" imgH="520560" progId="Equation.3">
                  <p:embed/>
                </p:oleObj>
              </mc:Choice>
              <mc:Fallback>
                <p:oleObj name="Equation" r:id="rId7" imgW="3352680" imgH="520560" progId="Equation.3">
                  <p:embed/>
                  <p:pic>
                    <p:nvPicPr>
                      <p:cNvPr id="378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0073" y="2229193"/>
                        <a:ext cx="2407387" cy="373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7B2ACCA-8D73-9848-A97B-4B880243F1F7}"/>
              </a:ext>
            </a:extLst>
          </p:cNvPr>
          <p:cNvGrpSpPr>
            <a:grpSpLocks noChangeAspect="1"/>
          </p:cNvGrpSpPr>
          <p:nvPr/>
        </p:nvGrpSpPr>
        <p:grpSpPr>
          <a:xfrm>
            <a:off x="2378695" y="2571750"/>
            <a:ext cx="1715404" cy="2235224"/>
            <a:chOff x="785786" y="2000240"/>
            <a:chExt cx="2357454" cy="3071834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4AD6943-3A10-384A-8196-654B7EF90856}"/>
                </a:ext>
              </a:extLst>
            </p:cNvPr>
            <p:cNvSpPr/>
            <p:nvPr/>
          </p:nvSpPr>
          <p:spPr>
            <a:xfrm>
              <a:off x="785786" y="2643182"/>
              <a:ext cx="1902787" cy="2428892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2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929C74-AD39-E04D-B973-E099733F1D4E}"/>
                </a:ext>
              </a:extLst>
            </p:cNvPr>
            <p:cNvSpPr/>
            <p:nvPr/>
          </p:nvSpPr>
          <p:spPr>
            <a:xfrm>
              <a:off x="2323233" y="2941199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AADF84-F949-0D40-B9F3-55798A283109}"/>
                </a:ext>
              </a:extLst>
            </p:cNvPr>
            <p:cNvSpPr txBox="1"/>
            <p:nvPr/>
          </p:nvSpPr>
          <p:spPr>
            <a:xfrm>
              <a:off x="2214546" y="2571744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graphicFrame>
          <p:nvGraphicFramePr>
            <p:cNvPr id="14" name="Object 2">
              <a:extLst>
                <a:ext uri="{FF2B5EF4-FFF2-40B4-BE49-F238E27FC236}">
                  <a16:creationId xmlns:a16="http://schemas.microsoft.com/office/drawing/2014/main" id="{A82699D7-3B2A-824B-9D76-C9BAD116CB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926" y="2571744"/>
            <a:ext cx="214314" cy="301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0" name="Equation" r:id="rId9" imgW="279279" imgH="393529" progId="Equation.3">
                    <p:embed/>
                  </p:oleObj>
                </mc:Choice>
                <mc:Fallback>
                  <p:oleObj name="Equation" r:id="rId9" imgW="279279" imgH="393529" progId="Equation.3">
                    <p:embed/>
                    <p:pic>
                      <p:nvPicPr>
                        <p:cNvPr id="1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926" y="2571744"/>
                          <a:ext cx="214314" cy="3013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6A90B50-D545-A549-A2B2-FC7EE3B3D61F}"/>
                </a:ext>
              </a:extLst>
            </p:cNvPr>
            <p:cNvCxnSpPr/>
            <p:nvPr/>
          </p:nvCxnSpPr>
          <p:spPr>
            <a:xfrm rot="16200000" flipV="1">
              <a:off x="1571604" y="2428868"/>
              <a:ext cx="500066" cy="3571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FCBA65-66BD-D948-8835-4DC7F2CB11E7}"/>
                </a:ext>
              </a:extLst>
            </p:cNvPr>
            <p:cNvSpPr txBox="1"/>
            <p:nvPr/>
          </p:nvSpPr>
          <p:spPr>
            <a:xfrm>
              <a:off x="1643042" y="264318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graphicFrame>
          <p:nvGraphicFramePr>
            <p:cNvPr id="17" name="Object 2">
              <a:extLst>
                <a:ext uri="{FF2B5EF4-FFF2-40B4-BE49-F238E27FC236}">
                  <a16:creationId xmlns:a16="http://schemas.microsoft.com/office/drawing/2014/main" id="{AAF94089-3632-DD4C-9A41-1018A3752A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14480" y="2000240"/>
            <a:ext cx="234950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1" name="Equation" r:id="rId11" imgW="304536" imgH="393359" progId="Equation.3">
                    <p:embed/>
                  </p:oleObj>
                </mc:Choice>
                <mc:Fallback>
                  <p:oleObj name="Equation" r:id="rId11" imgW="304536" imgH="393359" progId="Equation.3">
                    <p:embed/>
                    <p:pic>
                      <p:nvPicPr>
                        <p:cNvPr id="2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4480" y="2000240"/>
                          <a:ext cx="234950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248869-0E69-0B46-965E-26D7BA4713EB}"/>
                </a:ext>
              </a:extLst>
            </p:cNvPr>
            <p:cNvSpPr/>
            <p:nvPr/>
          </p:nvSpPr>
          <p:spPr>
            <a:xfrm>
              <a:off x="1988862" y="2795151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4B473E-F02F-714E-8675-7F898D6EB33F}"/>
                </a:ext>
              </a:extLst>
            </p:cNvPr>
            <p:cNvCxnSpPr/>
            <p:nvPr/>
          </p:nvCxnSpPr>
          <p:spPr>
            <a:xfrm rot="10800000">
              <a:off x="1245031" y="3117560"/>
              <a:ext cx="500066" cy="21431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5FD3F8-EEAF-774D-B672-7E3F422E58BF}"/>
                </a:ext>
              </a:extLst>
            </p:cNvPr>
            <p:cNvSpPr txBox="1"/>
            <p:nvPr/>
          </p:nvSpPr>
          <p:spPr>
            <a:xfrm>
              <a:off x="1428728" y="3286124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3</a:t>
              </a:r>
              <a:endParaRPr lang="de-DE" sz="2000" baseline="-25000" dirty="0"/>
            </a:p>
          </p:txBody>
        </p:sp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2B7BD23E-4156-E44A-861B-74C5586811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6942" y="2755608"/>
            <a:ext cx="2254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2" name="Equation" r:id="rId13" imgW="291847" imgH="406048" progId="Equation.3">
                    <p:embed/>
                  </p:oleObj>
                </mc:Choice>
                <mc:Fallback>
                  <p:oleObj name="Equation" r:id="rId13" imgW="291847" imgH="406048" progId="Equation.3">
                    <p:embed/>
                    <p:pic>
                      <p:nvPicPr>
                        <p:cNvPr id="2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6942" y="2755608"/>
                          <a:ext cx="225425" cy="3111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ADA042-4556-4041-AA98-8F7BF78A34FD}"/>
                </a:ext>
              </a:extLst>
            </p:cNvPr>
            <p:cNvSpPr txBox="1"/>
            <p:nvPr/>
          </p:nvSpPr>
          <p:spPr>
            <a:xfrm>
              <a:off x="2000232" y="335756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D021775-FC72-9441-8064-89EA20E59131}"/>
                </a:ext>
              </a:extLst>
            </p:cNvPr>
            <p:cNvSpPr/>
            <p:nvPr/>
          </p:nvSpPr>
          <p:spPr>
            <a:xfrm>
              <a:off x="2325718" y="3614015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EE12F8-2F7A-6545-8A82-30A525184DD8}"/>
                </a:ext>
              </a:extLst>
            </p:cNvPr>
            <p:cNvSpPr txBox="1"/>
            <p:nvPr/>
          </p:nvSpPr>
          <p:spPr>
            <a:xfrm>
              <a:off x="1714480" y="4214818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387EA5-D075-384C-B892-9D7CDCEC90F9}"/>
                </a:ext>
              </a:extLst>
            </p:cNvPr>
            <p:cNvSpPr/>
            <p:nvPr/>
          </p:nvSpPr>
          <p:spPr>
            <a:xfrm>
              <a:off x="1972875" y="4268351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26" name="Object 5">
              <a:extLst>
                <a:ext uri="{FF2B5EF4-FFF2-40B4-BE49-F238E27FC236}">
                  <a16:creationId xmlns:a16="http://schemas.microsoft.com/office/drawing/2014/main" id="{CDD5B668-0747-704E-9D6E-D0B7A91426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3174" y="3429000"/>
            <a:ext cx="330200" cy="290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3" name="Equation" r:id="rId15" imgW="431613" imgH="380835" progId="Equation.3">
                    <p:embed/>
                  </p:oleObj>
                </mc:Choice>
                <mc:Fallback>
                  <p:oleObj name="Equation" r:id="rId15" imgW="431613" imgH="380835" progId="Equation.3">
                    <p:embed/>
                    <p:pic>
                      <p:nvPicPr>
                        <p:cNvPr id="2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3174" y="3429000"/>
                          <a:ext cx="330200" cy="290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6">
              <a:extLst>
                <a:ext uri="{FF2B5EF4-FFF2-40B4-BE49-F238E27FC236}">
                  <a16:creationId xmlns:a16="http://schemas.microsoft.com/office/drawing/2014/main" id="{4BFBB3EF-8947-B343-9441-FE1FFE6E30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85984" y="4143380"/>
            <a:ext cx="330200" cy="290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4" name="Equation" r:id="rId17" imgW="431613" imgH="380835" progId="Equation.3">
                    <p:embed/>
                  </p:oleObj>
                </mc:Choice>
                <mc:Fallback>
                  <p:oleObj name="Equation" r:id="rId17" imgW="431613" imgH="380835" progId="Equation.3">
                    <p:embed/>
                    <p:pic>
                      <p:nvPicPr>
                        <p:cNvPr id="3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5984" y="4143380"/>
                          <a:ext cx="330200" cy="290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9CAFAE-AD15-A84E-8166-38526C49AD08}"/>
                </a:ext>
              </a:extLst>
            </p:cNvPr>
            <p:cNvSpPr/>
            <p:nvPr/>
          </p:nvSpPr>
          <p:spPr>
            <a:xfrm>
              <a:off x="1714480" y="328612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0E164E9-6DFE-204E-B277-451CE8C21692}"/>
                </a:ext>
              </a:extLst>
            </p:cNvPr>
            <p:cNvCxnSpPr/>
            <p:nvPr/>
          </p:nvCxnSpPr>
          <p:spPr>
            <a:xfrm flipV="1">
              <a:off x="2357422" y="2928934"/>
              <a:ext cx="571504" cy="71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72">
              <a:extLst>
                <a:ext uri="{FF2B5EF4-FFF2-40B4-BE49-F238E27FC236}">
                  <a16:creationId xmlns:a16="http://schemas.microsoft.com/office/drawing/2014/main" id="{403EA385-F031-6A4D-91BF-3AE59BE847BF}"/>
                </a:ext>
              </a:extLst>
            </p:cNvPr>
            <p:cNvGrpSpPr/>
            <p:nvPr/>
          </p:nvGrpSpPr>
          <p:grpSpPr>
            <a:xfrm>
              <a:off x="918692" y="3929066"/>
              <a:ext cx="899191" cy="945396"/>
              <a:chOff x="918692" y="3929066"/>
              <a:chExt cx="899191" cy="945396"/>
            </a:xfrm>
          </p:grpSpPr>
          <p:grpSp>
            <p:nvGrpSpPr>
              <p:cNvPr id="34" name="Group 69">
                <a:extLst>
                  <a:ext uri="{FF2B5EF4-FFF2-40B4-BE49-F238E27FC236}">
                    <a16:creationId xmlns:a16="http://schemas.microsoft.com/office/drawing/2014/main" id="{F9ACD21D-BCF1-744F-87E4-B8653ACBBB89}"/>
                  </a:ext>
                </a:extLst>
              </p:cNvPr>
              <p:cNvGrpSpPr/>
              <p:nvPr/>
            </p:nvGrpSpPr>
            <p:grpSpPr>
              <a:xfrm>
                <a:off x="918692" y="3929066"/>
                <a:ext cx="899191" cy="945396"/>
                <a:chOff x="418626" y="4182005"/>
                <a:chExt cx="899191" cy="945396"/>
              </a:xfrm>
            </p:grpSpPr>
            <p:grpSp>
              <p:nvGrpSpPr>
                <p:cNvPr id="37" name="Group 12">
                  <a:extLst>
                    <a:ext uri="{FF2B5EF4-FFF2-40B4-BE49-F238E27FC236}">
                      <a16:creationId xmlns:a16="http://schemas.microsoft.com/office/drawing/2014/main" id="{C0C5E54C-1E6F-8646-A820-A6D20499BDA8}"/>
                    </a:ext>
                  </a:extLst>
                </p:cNvPr>
                <p:cNvGrpSpPr/>
                <p:nvPr/>
              </p:nvGrpSpPr>
              <p:grpSpPr>
                <a:xfrm>
                  <a:off x="418626" y="4182005"/>
                  <a:ext cx="899191" cy="945396"/>
                  <a:chOff x="107504" y="3186174"/>
                  <a:chExt cx="1058105" cy="945396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15703CA8-E533-014D-A719-18E9B04E7E6F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384636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7DABB759-0BE1-5E42-9916-317F6B0575BB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327029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7D0C054-0A67-D04C-A6E7-B4831151955C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3762238"/>
                    <a:ext cx="338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x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A57FD63-84C9-2741-B760-E1FAE90DDC02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3186174"/>
                    <a:ext cx="338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9700211-3052-0C46-9B65-C08C90951126}"/>
                    </a:ext>
                  </a:extLst>
                </p:cNvPr>
                <p:cNvSpPr txBox="1"/>
                <p:nvPr/>
              </p:nvSpPr>
              <p:spPr>
                <a:xfrm>
                  <a:off x="500034" y="4753509"/>
                  <a:ext cx="274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z</a:t>
                  </a:r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2AD5E56-70D7-8F4E-A087-071600AAAD2D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7EC29C-A2FA-AD4E-B258-10ADC6A33039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116D9BC-17AC-074D-B9DB-4BE960448986}"/>
                </a:ext>
              </a:extLst>
            </p:cNvPr>
            <p:cNvSpPr/>
            <p:nvPr/>
          </p:nvSpPr>
          <p:spPr>
            <a:xfrm>
              <a:off x="1785918" y="4143380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38100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867B8D9-CF1A-BC46-AC14-F4BE1E28F4D7}"/>
                </a:ext>
              </a:extLst>
            </p:cNvPr>
            <p:cNvSpPr/>
            <p:nvPr/>
          </p:nvSpPr>
          <p:spPr>
            <a:xfrm>
              <a:off x="2071670" y="3429000"/>
              <a:ext cx="529631" cy="508284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38100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C16997-4BE8-3B42-8E03-2B86D524C5EE}"/>
                </a:ext>
              </a:extLst>
            </p:cNvPr>
            <p:cNvSpPr/>
            <p:nvPr/>
          </p:nvSpPr>
          <p:spPr>
            <a:xfrm>
              <a:off x="1126836" y="4509798"/>
              <a:ext cx="144000" cy="14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698D4C-FE46-A143-98FC-66BED654FF9C}"/>
              </a:ext>
            </a:extLst>
          </p:cNvPr>
          <p:cNvGrpSpPr/>
          <p:nvPr/>
        </p:nvGrpSpPr>
        <p:grpSpPr>
          <a:xfrm>
            <a:off x="5250001" y="2882485"/>
            <a:ext cx="1437792" cy="1936125"/>
            <a:chOff x="785813" y="4391234"/>
            <a:chExt cx="1580748" cy="2128629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6CA6116-91A4-BB4E-8C9F-889144010E44}"/>
                </a:ext>
              </a:extLst>
            </p:cNvPr>
            <p:cNvSpPr/>
            <p:nvPr/>
          </p:nvSpPr>
          <p:spPr>
            <a:xfrm>
              <a:off x="844331" y="4391234"/>
              <a:ext cx="1522230" cy="1943114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2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graphicFrame>
          <p:nvGraphicFramePr>
            <p:cNvPr id="45" name="Object 2">
              <a:extLst>
                <a:ext uri="{FF2B5EF4-FFF2-40B4-BE49-F238E27FC236}">
                  <a16:creationId xmlns:a16="http://schemas.microsoft.com/office/drawing/2014/main" id="{08AB9CC8-26D4-EC40-81D5-0A40C5F8DA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55410" y="5136681"/>
            <a:ext cx="287378" cy="350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5" name="Equation" r:id="rId19" imgW="291960" imgH="355320" progId="Equation.DSMT4">
                    <p:embed/>
                  </p:oleObj>
                </mc:Choice>
                <mc:Fallback>
                  <p:oleObj name="Equation" r:id="rId19" imgW="291960" imgH="355320" progId="Equation.DSMT4">
                    <p:embed/>
                    <p:pic>
                      <p:nvPicPr>
                        <p:cNvPr id="4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5410" y="5136681"/>
                          <a:ext cx="287378" cy="35056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6">
              <a:extLst>
                <a:ext uri="{FF2B5EF4-FFF2-40B4-BE49-F238E27FC236}">
                  <a16:creationId xmlns:a16="http://schemas.microsoft.com/office/drawing/2014/main" id="{94CD64E8-0ACC-6048-BF92-855A7CFAB7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85813" y="6180138"/>
            <a:ext cx="427037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26" name="Equation" r:id="rId21" imgW="444240" imgH="355320" progId="Equation.DSMT4">
                    <p:embed/>
                  </p:oleObj>
                </mc:Choice>
                <mc:Fallback>
                  <p:oleObj name="Equation" r:id="rId21" imgW="444240" imgH="355320" progId="Equation.DSMT4">
                    <p:embed/>
                    <p:pic>
                      <p:nvPicPr>
                        <p:cNvPr id="4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5813" y="6180138"/>
                          <a:ext cx="427037" cy="33972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02A661-EF5D-134C-A1E7-4D5861C0C249}"/>
                </a:ext>
              </a:extLst>
            </p:cNvPr>
            <p:cNvCxnSpPr/>
            <p:nvPr/>
          </p:nvCxnSpPr>
          <p:spPr>
            <a:xfrm flipV="1">
              <a:off x="1182344" y="5487241"/>
              <a:ext cx="573066" cy="43746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72">
              <a:extLst>
                <a:ext uri="{FF2B5EF4-FFF2-40B4-BE49-F238E27FC236}">
                  <a16:creationId xmlns:a16="http://schemas.microsoft.com/office/drawing/2014/main" id="{D3957EEB-5F1B-2C48-A62F-5449052B108F}"/>
                </a:ext>
              </a:extLst>
            </p:cNvPr>
            <p:cNvGrpSpPr/>
            <p:nvPr/>
          </p:nvGrpSpPr>
          <p:grpSpPr>
            <a:xfrm>
              <a:off x="950656" y="5419941"/>
              <a:ext cx="719353" cy="756317"/>
              <a:chOff x="918692" y="3929066"/>
              <a:chExt cx="899191" cy="945396"/>
            </a:xfrm>
          </p:grpSpPr>
          <p:grpSp>
            <p:nvGrpSpPr>
              <p:cNvPr id="51" name="Group 69">
                <a:extLst>
                  <a:ext uri="{FF2B5EF4-FFF2-40B4-BE49-F238E27FC236}">
                    <a16:creationId xmlns:a16="http://schemas.microsoft.com/office/drawing/2014/main" id="{E1032768-53E9-B142-B8DE-0322E62520E2}"/>
                  </a:ext>
                </a:extLst>
              </p:cNvPr>
              <p:cNvGrpSpPr/>
              <p:nvPr/>
            </p:nvGrpSpPr>
            <p:grpSpPr>
              <a:xfrm>
                <a:off x="918692" y="3929066"/>
                <a:ext cx="899191" cy="945396"/>
                <a:chOff x="418626" y="4182005"/>
                <a:chExt cx="899191" cy="945396"/>
              </a:xfrm>
            </p:grpSpPr>
            <p:grpSp>
              <p:nvGrpSpPr>
                <p:cNvPr id="54" name="Group 12">
                  <a:extLst>
                    <a:ext uri="{FF2B5EF4-FFF2-40B4-BE49-F238E27FC236}">
                      <a16:creationId xmlns:a16="http://schemas.microsoft.com/office/drawing/2014/main" id="{081D5EA4-2B5E-1949-A6FC-217F5EA011F6}"/>
                    </a:ext>
                  </a:extLst>
                </p:cNvPr>
                <p:cNvGrpSpPr/>
                <p:nvPr/>
              </p:nvGrpSpPr>
              <p:grpSpPr>
                <a:xfrm>
                  <a:off x="418626" y="4182005"/>
                  <a:ext cx="899191" cy="945396"/>
                  <a:chOff x="107504" y="3186174"/>
                  <a:chExt cx="1058105" cy="945396"/>
                </a:xfrm>
              </p:grpSpPr>
              <p:cxnSp>
                <p:nvCxnSpPr>
                  <p:cNvPr id="56" name="Straight Arrow Connector 55">
                    <a:extLst>
                      <a:ext uri="{FF2B5EF4-FFF2-40B4-BE49-F238E27FC236}">
                        <a16:creationId xmlns:a16="http://schemas.microsoft.com/office/drawing/2014/main" id="{942EA631-40D6-1C47-974D-346DF0207EDB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384636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3FC18FDE-11DE-F446-BE2A-84338FA0261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327029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A7B84B8-B566-EE4E-A544-7DB107E02C32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3762238"/>
                    <a:ext cx="338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x</a:t>
                    </a: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0CF11D5-22C3-8E49-8749-BF43D4A4F185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3186174"/>
                    <a:ext cx="3380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5A083E8-8AAA-5646-A734-831C22E5269D}"/>
                    </a:ext>
                  </a:extLst>
                </p:cNvPr>
                <p:cNvSpPr txBox="1"/>
                <p:nvPr/>
              </p:nvSpPr>
              <p:spPr>
                <a:xfrm>
                  <a:off x="500034" y="4753509"/>
                  <a:ext cx="274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z</a:t>
                  </a:r>
                </a:p>
              </p:txBody>
            </p: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5A27250-1C8D-9C4F-83FF-2484B5294413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85F1DB9-F330-3A42-8815-4CFC39969294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02FD5CF-DA87-8048-B33F-E493C2F91CA2}"/>
                </a:ext>
              </a:extLst>
            </p:cNvPr>
            <p:cNvSpPr/>
            <p:nvPr/>
          </p:nvSpPr>
          <p:spPr>
            <a:xfrm>
              <a:off x="990046" y="5715407"/>
              <a:ext cx="423705" cy="406627"/>
            </a:xfrm>
            <a:custGeom>
              <a:avLst/>
              <a:gdLst>
                <a:gd name="connsiteX0" fmla="*/ 0 w 752881"/>
                <a:gd name="connsiteY0" fmla="*/ 605692 h 804984"/>
                <a:gd name="connsiteX1" fmla="*/ 179753 w 752881"/>
                <a:gd name="connsiteY1" fmla="*/ 769815 h 804984"/>
                <a:gd name="connsiteX2" fmla="*/ 508000 w 752881"/>
                <a:gd name="connsiteY2" fmla="*/ 777630 h 804984"/>
                <a:gd name="connsiteX3" fmla="*/ 695569 w 752881"/>
                <a:gd name="connsiteY3" fmla="*/ 605692 h 804984"/>
                <a:gd name="connsiteX4" fmla="*/ 742461 w 752881"/>
                <a:gd name="connsiteY4" fmla="*/ 324338 h 804984"/>
                <a:gd name="connsiteX5" fmla="*/ 633046 w 752881"/>
                <a:gd name="connsiteY5" fmla="*/ 113323 h 804984"/>
                <a:gd name="connsiteX6" fmla="*/ 445477 w 752881"/>
                <a:gd name="connsiteY6" fmla="*/ 11723 h 804984"/>
                <a:gd name="connsiteX7" fmla="*/ 164123 w 752881"/>
                <a:gd name="connsiteY7" fmla="*/ 42984 h 804984"/>
                <a:gd name="connsiteX8" fmla="*/ 164123 w 752881"/>
                <a:gd name="connsiteY8" fmla="*/ 42984 h 80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881" h="804984">
                  <a:moveTo>
                    <a:pt x="0" y="605692"/>
                  </a:moveTo>
                  <a:cubicBezTo>
                    <a:pt x="47543" y="673425"/>
                    <a:pt x="95086" y="741159"/>
                    <a:pt x="179753" y="769815"/>
                  </a:cubicBezTo>
                  <a:cubicBezTo>
                    <a:pt x="264420" y="798471"/>
                    <a:pt x="422031" y="804984"/>
                    <a:pt x="508000" y="777630"/>
                  </a:cubicBezTo>
                  <a:cubicBezTo>
                    <a:pt x="593969" y="750276"/>
                    <a:pt x="656492" y="681241"/>
                    <a:pt x="695569" y="605692"/>
                  </a:cubicBezTo>
                  <a:cubicBezTo>
                    <a:pt x="734646" y="530143"/>
                    <a:pt x="752881" y="406399"/>
                    <a:pt x="742461" y="324338"/>
                  </a:cubicBezTo>
                  <a:cubicBezTo>
                    <a:pt x="732041" y="242277"/>
                    <a:pt x="682543" y="165425"/>
                    <a:pt x="633046" y="113323"/>
                  </a:cubicBezTo>
                  <a:cubicBezTo>
                    <a:pt x="583549" y="61221"/>
                    <a:pt x="523631" y="23446"/>
                    <a:pt x="445477" y="11723"/>
                  </a:cubicBezTo>
                  <a:cubicBezTo>
                    <a:pt x="367323" y="0"/>
                    <a:pt x="164123" y="42984"/>
                    <a:pt x="164123" y="42984"/>
                  </a:cubicBezTo>
                  <a:lnTo>
                    <a:pt x="164123" y="42984"/>
                  </a:lnTo>
                </a:path>
              </a:pathLst>
            </a:custGeom>
            <a:ln w="38100">
              <a:solidFill>
                <a:srgbClr val="FF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C4BBC5-F133-084C-B299-3F08D64A408E}"/>
                </a:ext>
              </a:extLst>
            </p:cNvPr>
            <p:cNvSpPr/>
            <p:nvPr/>
          </p:nvSpPr>
          <p:spPr>
            <a:xfrm>
              <a:off x="1117171" y="588452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88697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1067DD-EDB6-7344-BAD5-F4F5DD12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91" y="1001858"/>
            <a:ext cx="5185349" cy="3590108"/>
          </a:xfrm>
        </p:spPr>
        <p:txBody>
          <a:bodyPr>
            <a:normAutofit/>
          </a:bodyPr>
          <a:lstStyle/>
          <a:p>
            <a:r>
              <a:rPr lang="fr-CH" b="1" dirty="0"/>
              <a:t>Composantes des éléments de réduction</a:t>
            </a:r>
          </a:p>
          <a:p>
            <a:pPr lvl="1"/>
            <a:r>
              <a:rPr lang="de-CH" dirty="0" err="1"/>
              <a:t>Composantes</a:t>
            </a:r>
            <a:r>
              <a:rPr lang="de-CH" dirty="0"/>
              <a:t> de </a:t>
            </a:r>
            <a:r>
              <a:rPr lang="de-CH" dirty="0" err="1"/>
              <a:t>rotation</a:t>
            </a:r>
            <a:r>
              <a:rPr lang="de-CH" dirty="0"/>
              <a:t>:</a:t>
            </a:r>
          </a:p>
          <a:p>
            <a:pPr lvl="2">
              <a:spcBef>
                <a:spcPts val="1575"/>
              </a:spcBef>
              <a:spcAft>
                <a:spcPts val="1800"/>
              </a:spcAft>
            </a:pPr>
            <a:r>
              <a:rPr lang="fr-FR" dirty="0"/>
              <a:t> </a:t>
            </a:r>
          </a:p>
          <a:p>
            <a:pPr lvl="2">
              <a:spcAft>
                <a:spcPts val="1800"/>
              </a:spcAft>
            </a:pPr>
            <a:r>
              <a:rPr lang="fr-FR" dirty="0"/>
              <a:t> </a:t>
            </a:r>
          </a:p>
          <a:p>
            <a:pPr lvl="2">
              <a:spcAft>
                <a:spcPts val="1800"/>
              </a:spcAft>
            </a:pPr>
            <a:r>
              <a:rPr lang="fr-FR" dirty="0"/>
              <a:t> </a:t>
            </a:r>
          </a:p>
          <a:p>
            <a:r>
              <a:rPr lang="fr-CH" b="1" dirty="0"/>
              <a:t>Eléments de réduction (écriture vectorielle)</a:t>
            </a:r>
          </a:p>
          <a:p>
            <a:pPr lvl="1">
              <a:spcBef>
                <a:spcPts val="1575"/>
              </a:spcBef>
              <a:spcAft>
                <a:spcPts val="1800"/>
              </a:spcAft>
            </a:pPr>
            <a:r>
              <a:rPr lang="fr-FR" dirty="0"/>
              <a:t> </a:t>
            </a:r>
          </a:p>
          <a:p>
            <a:pPr lvl="1">
              <a:spcAft>
                <a:spcPts val="1800"/>
              </a:spcAft>
            </a:pPr>
            <a:r>
              <a:rPr lang="fr-FR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07605-A33A-5D46-9F46-A632409A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124190" cy="1072753"/>
          </a:xfrm>
        </p:spPr>
        <p:txBody>
          <a:bodyPr>
            <a:normAutofit/>
          </a:bodyPr>
          <a:lstStyle/>
          <a:p>
            <a:r>
              <a:rPr lang="de-CH" dirty="0" err="1"/>
              <a:t>Cas</a:t>
            </a:r>
            <a:r>
              <a:rPr lang="de-CH" dirty="0"/>
              <a:t> </a:t>
            </a:r>
            <a:r>
              <a:rPr lang="de-CH" dirty="0" err="1"/>
              <a:t>général</a:t>
            </a:r>
            <a:r>
              <a:rPr lang="de-CH" dirty="0"/>
              <a:t> 3D: La </a:t>
            </a:r>
            <a:r>
              <a:rPr lang="de-CH" dirty="0" err="1"/>
              <a:t>réduction</a:t>
            </a:r>
            <a:r>
              <a:rPr lang="de-CH" dirty="0"/>
              <a:t> </a:t>
            </a:r>
            <a:r>
              <a:rPr lang="de-CH" dirty="0" err="1"/>
              <a:t>dans</a:t>
            </a:r>
            <a:r>
              <a:rPr lang="de-CH" dirty="0"/>
              <a:t> </a:t>
            </a:r>
            <a:r>
              <a:rPr lang="de-CH" dirty="0" err="1"/>
              <a:t>l’espace</a:t>
            </a:r>
            <a:br>
              <a:rPr lang="de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78E3F-0699-3744-9B54-3A8FAC3D6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8FE0B-C4CD-5A49-8691-43C7132870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D154-CAA7-F940-ABE5-4F894CECE2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50DB5-7C14-EA4A-B07B-D87D4DD66304}"/>
              </a:ext>
            </a:extLst>
          </p:cNvPr>
          <p:cNvGrpSpPr/>
          <p:nvPr/>
        </p:nvGrpSpPr>
        <p:grpSpPr>
          <a:xfrm>
            <a:off x="6945465" y="754328"/>
            <a:ext cx="1943025" cy="2227026"/>
            <a:chOff x="931822" y="1426810"/>
            <a:chExt cx="2094210" cy="2400309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B4330AC-3AC8-4644-8A08-820428676ACA}"/>
                </a:ext>
              </a:extLst>
            </p:cNvPr>
            <p:cNvSpPr/>
            <p:nvPr/>
          </p:nvSpPr>
          <p:spPr>
            <a:xfrm>
              <a:off x="992684" y="1884012"/>
              <a:ext cx="1621085" cy="194310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2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0B04DF-F0E9-BE4E-80A5-947BCD7AB1DA}"/>
                </a:ext>
              </a:extLst>
            </p:cNvPr>
            <p:cNvSpPr/>
            <p:nvPr/>
          </p:nvSpPr>
          <p:spPr>
            <a:xfrm>
              <a:off x="2302516" y="2122425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05F90E-D6FB-BB4D-BDD0-3EA09F318BAE}"/>
                </a:ext>
              </a:extLst>
            </p:cNvPr>
            <p:cNvSpPr txBox="1"/>
            <p:nvPr/>
          </p:nvSpPr>
          <p:spPr>
            <a:xfrm>
              <a:off x="2209920" y="1826862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graphicFrame>
          <p:nvGraphicFramePr>
            <p:cNvPr id="13" name="Object 2">
              <a:extLst>
                <a:ext uri="{FF2B5EF4-FFF2-40B4-BE49-F238E27FC236}">
                  <a16:creationId xmlns:a16="http://schemas.microsoft.com/office/drawing/2014/main" id="{5B216734-E769-874B-8FD3-9161CF2BBC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57676" y="1644680"/>
            <a:ext cx="182585" cy="2411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1" name="Equation" r:id="rId3" imgW="279279" imgH="393529" progId="Equation.3">
                    <p:embed/>
                  </p:oleObj>
                </mc:Choice>
                <mc:Fallback>
                  <p:oleObj name="Equation" r:id="rId3" imgW="279279" imgH="393529" progId="Equation.3">
                    <p:embed/>
                    <p:pic>
                      <p:nvPicPr>
                        <p:cNvPr id="5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7676" y="1644680"/>
                          <a:ext cx="182585" cy="2411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849266-52A9-B24C-82AD-AED6DAFDD685}"/>
                </a:ext>
              </a:extLst>
            </p:cNvPr>
            <p:cNvCxnSpPr/>
            <p:nvPr/>
          </p:nvCxnSpPr>
          <p:spPr>
            <a:xfrm rot="5400000" flipH="1" flipV="1">
              <a:off x="1916746" y="1823150"/>
              <a:ext cx="342901" cy="1217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81B06F-0DF4-9B48-9059-AFA757CFA618}"/>
                </a:ext>
              </a:extLst>
            </p:cNvPr>
            <p:cNvSpPr txBox="1"/>
            <p:nvPr/>
          </p:nvSpPr>
          <p:spPr>
            <a:xfrm>
              <a:off x="1723025" y="1884012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graphicFrame>
          <p:nvGraphicFramePr>
            <p:cNvPr id="16" name="Object 2">
              <a:extLst>
                <a:ext uri="{FF2B5EF4-FFF2-40B4-BE49-F238E27FC236}">
                  <a16:creationId xmlns:a16="http://schemas.microsoft.com/office/drawing/2014/main" id="{654A451A-3039-F84E-B223-6CAB306D3A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27334" y="1426810"/>
            <a:ext cx="200166" cy="241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2" name="Equation" r:id="rId5" imgW="304536" imgH="393359" progId="Equation.3">
                    <p:embed/>
                  </p:oleObj>
                </mc:Choice>
                <mc:Fallback>
                  <p:oleObj name="Equation" r:id="rId5" imgW="304536" imgH="393359" progId="Equation.3">
                    <p:embed/>
                    <p:pic>
                      <p:nvPicPr>
                        <p:cNvPr id="61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7334" y="1426810"/>
                          <a:ext cx="200166" cy="2412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8B4B4D0-3A25-0748-A9E9-1AF1489E8BAD}"/>
                </a:ext>
              </a:extLst>
            </p:cNvPr>
            <p:cNvSpPr/>
            <p:nvPr/>
          </p:nvSpPr>
          <p:spPr>
            <a:xfrm>
              <a:off x="2017648" y="2005587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FDD535-F111-A743-B2B9-F81CE481C1F9}"/>
                </a:ext>
              </a:extLst>
            </p:cNvPr>
            <p:cNvCxnSpPr/>
            <p:nvPr/>
          </p:nvCxnSpPr>
          <p:spPr>
            <a:xfrm rot="10800000">
              <a:off x="1383939" y="2263513"/>
              <a:ext cx="426033" cy="17145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1B419A-9E05-F146-A66C-1456ECCEC3AA}"/>
                </a:ext>
              </a:extLst>
            </p:cNvPr>
            <p:cNvSpPr txBox="1"/>
            <p:nvPr/>
          </p:nvSpPr>
          <p:spPr>
            <a:xfrm>
              <a:off x="1540440" y="2398364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3</a:t>
              </a:r>
              <a:endParaRPr lang="de-DE" sz="2000" baseline="-25000" dirty="0"/>
            </a:p>
          </p:txBody>
        </p:sp>
        <p:graphicFrame>
          <p:nvGraphicFramePr>
            <p:cNvPr id="20" name="Object 4">
              <a:extLst>
                <a:ext uri="{FF2B5EF4-FFF2-40B4-BE49-F238E27FC236}">
                  <a16:creationId xmlns:a16="http://schemas.microsoft.com/office/drawing/2014/main" id="{8239307E-1C94-EB4B-950E-F596AEAE8D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66294" y="1973952"/>
            <a:ext cx="192051" cy="2489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3" name="Equation" r:id="rId7" imgW="291847" imgH="406048" progId="Equation.3">
                    <p:embed/>
                  </p:oleObj>
                </mc:Choice>
                <mc:Fallback>
                  <p:oleObj name="Equation" r:id="rId7" imgW="291847" imgH="406048" progId="Equation.3">
                    <p:embed/>
                    <p:pic>
                      <p:nvPicPr>
                        <p:cNvPr id="6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6294" y="1973952"/>
                          <a:ext cx="192051" cy="2489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FADF30-D83B-6B43-B1A3-0BDEC737C68C}"/>
                </a:ext>
              </a:extLst>
            </p:cNvPr>
            <p:cNvSpPr txBox="1"/>
            <p:nvPr/>
          </p:nvSpPr>
          <p:spPr>
            <a:xfrm>
              <a:off x="2027334" y="2455514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495E3AE-943C-814E-A6D8-D10A6C2AD1F4}"/>
                </a:ext>
              </a:extLst>
            </p:cNvPr>
            <p:cNvSpPr/>
            <p:nvPr/>
          </p:nvSpPr>
          <p:spPr>
            <a:xfrm>
              <a:off x="2304633" y="2660676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CB4DF7-EEAA-8B4D-9F91-DB2017A71AAE}"/>
                </a:ext>
              </a:extLst>
            </p:cNvPr>
            <p:cNvSpPr txBox="1"/>
            <p:nvPr/>
          </p:nvSpPr>
          <p:spPr>
            <a:xfrm>
              <a:off x="1783887" y="3141316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5D53E86-5577-0D4C-A2ED-B5F5C17D3481}"/>
                </a:ext>
              </a:extLst>
            </p:cNvPr>
            <p:cNvSpPr/>
            <p:nvPr/>
          </p:nvSpPr>
          <p:spPr>
            <a:xfrm>
              <a:off x="2004028" y="3184143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25" name="Object 5">
              <a:extLst>
                <a:ext uri="{FF2B5EF4-FFF2-40B4-BE49-F238E27FC236}">
                  <a16:creationId xmlns:a16="http://schemas.microsoft.com/office/drawing/2014/main" id="{E5FA1A44-51D8-BA4A-9781-731A2A0DEC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76525" y="2122425"/>
            <a:ext cx="349507" cy="328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4" name="Equation" r:id="rId9" imgW="368280" imgH="368280" progId="Equation.DSMT4">
                    <p:embed/>
                  </p:oleObj>
                </mc:Choice>
                <mc:Fallback>
                  <p:oleObj name="Equation" r:id="rId9" imgW="368280" imgH="368280" progId="Equation.DSMT4">
                    <p:embed/>
                    <p:pic>
                      <p:nvPicPr>
                        <p:cNvPr id="7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525" y="2122425"/>
                          <a:ext cx="349507" cy="3286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6">
              <a:extLst>
                <a:ext uri="{FF2B5EF4-FFF2-40B4-BE49-F238E27FC236}">
                  <a16:creationId xmlns:a16="http://schemas.microsoft.com/office/drawing/2014/main" id="{D6419B73-A020-8940-8297-F610744488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76524" y="3197225"/>
            <a:ext cx="311299" cy="283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5" name="Equation" r:id="rId11" imgW="380880" imgH="368280" progId="Equation.DSMT4">
                    <p:embed/>
                  </p:oleObj>
                </mc:Choice>
                <mc:Fallback>
                  <p:oleObj name="Equation" r:id="rId11" imgW="380880" imgH="368280" progId="Equation.DSMT4">
                    <p:embed/>
                    <p:pic>
                      <p:nvPicPr>
                        <p:cNvPr id="7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524" y="3197225"/>
                          <a:ext cx="311299" cy="2833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55C4EE6-AC01-7D4B-8D7A-2A33D8B88315}"/>
                </a:ext>
              </a:extLst>
            </p:cNvPr>
            <p:cNvSpPr/>
            <p:nvPr/>
          </p:nvSpPr>
          <p:spPr>
            <a:xfrm>
              <a:off x="1783887" y="2398364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1FA2408-C50D-BA48-99B1-55EADD49D7E5}"/>
                </a:ext>
              </a:extLst>
            </p:cNvPr>
            <p:cNvGrpSpPr/>
            <p:nvPr/>
          </p:nvGrpSpPr>
          <p:grpSpPr>
            <a:xfrm>
              <a:off x="2331644" y="2455514"/>
              <a:ext cx="547756" cy="228601"/>
              <a:chOff x="2357422" y="3357562"/>
              <a:chExt cx="642942" cy="285752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3A87C90-8D4B-9D42-9AA0-87F47F156F09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81E298B-FC41-404A-A049-C03378597256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71F48FA-5793-0D47-AAE0-DAC4AF22EC91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EC623DD-D6F1-DE44-ACA7-555B9FDD1F2B}"/>
                </a:ext>
              </a:extLst>
            </p:cNvPr>
            <p:cNvGrpSpPr/>
            <p:nvPr/>
          </p:nvGrpSpPr>
          <p:grpSpPr>
            <a:xfrm flipV="1">
              <a:off x="2041547" y="3213702"/>
              <a:ext cx="602531" cy="133349"/>
              <a:chOff x="2357422" y="3357562"/>
              <a:chExt cx="642942" cy="285752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8BDD7E4-9460-BC49-A723-F51E7F7579FB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91564F7-0FC7-324F-BF46-C4D4DDF7D4F9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705395D-26DD-5B4C-82E6-FEC665E544F6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AE331DB-40DB-0A44-A212-FB0241C6F43C}"/>
                </a:ext>
              </a:extLst>
            </p:cNvPr>
            <p:cNvCxnSpPr/>
            <p:nvPr/>
          </p:nvCxnSpPr>
          <p:spPr>
            <a:xfrm rot="5400000" flipH="1" flipV="1">
              <a:off x="2342778" y="1815727"/>
              <a:ext cx="342901" cy="3651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21E00BA-80BA-574E-9BAE-99A0894DF369}"/>
                </a:ext>
              </a:extLst>
            </p:cNvPr>
            <p:cNvGrpSpPr/>
            <p:nvPr/>
          </p:nvGrpSpPr>
          <p:grpSpPr>
            <a:xfrm>
              <a:off x="931822" y="3027016"/>
              <a:ext cx="940160" cy="729046"/>
              <a:chOff x="714348" y="4071942"/>
              <a:chExt cx="1103535" cy="91131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E47BFF6-D9FC-BD4C-ABD2-E9CE783E8F02}"/>
                  </a:ext>
                </a:extLst>
              </p:cNvPr>
              <p:cNvGrpSpPr/>
              <p:nvPr/>
            </p:nvGrpSpPr>
            <p:grpSpPr>
              <a:xfrm>
                <a:off x="714348" y="4071942"/>
                <a:ext cx="1103535" cy="911310"/>
                <a:chOff x="214282" y="4324881"/>
                <a:chExt cx="1103535" cy="911310"/>
              </a:xfrm>
            </p:grpSpPr>
            <p:grpSp>
              <p:nvGrpSpPr>
                <p:cNvPr id="35" name="Group 12">
                  <a:extLst>
                    <a:ext uri="{FF2B5EF4-FFF2-40B4-BE49-F238E27FC236}">
                      <a16:creationId xmlns:a16="http://schemas.microsoft.com/office/drawing/2014/main" id="{82A62E2E-65FD-CA4D-9EDF-DECC478171DC}"/>
                    </a:ext>
                  </a:extLst>
                </p:cNvPr>
                <p:cNvGrpSpPr/>
                <p:nvPr/>
              </p:nvGrpSpPr>
              <p:grpSpPr>
                <a:xfrm>
                  <a:off x="418626" y="4324881"/>
                  <a:ext cx="899191" cy="848162"/>
                  <a:chOff x="107504" y="4005064"/>
                  <a:chExt cx="1058105" cy="1020394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36C52C08-8A7A-3E4E-87C1-90ABB3AA2B35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466525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2C0FBF1-CBC7-6E41-9471-E471434750F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408918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0BD1BC3C-5D66-464B-98B9-9C22CA6D67DF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458112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48212E1-9FC4-434B-8384-E9018D99ED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400506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B22885DA-8D67-224A-A45A-7136DD23D612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459596C-C9E0-814A-9916-C59368A2932D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3338F0B-502F-6947-B272-13B5C7C600E4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23A3B4-7ECE-D44F-A075-F5DC23D0B8A0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76745F-0163-9949-8F77-24B3E2367346}"/>
              </a:ext>
            </a:extLst>
          </p:cNvPr>
          <p:cNvGrpSpPr/>
          <p:nvPr/>
        </p:nvGrpSpPr>
        <p:grpSpPr>
          <a:xfrm>
            <a:off x="5616020" y="3038161"/>
            <a:ext cx="1560524" cy="1981369"/>
            <a:chOff x="1084222" y="2036412"/>
            <a:chExt cx="1681947" cy="2135538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01E2575-B5C0-4047-8D61-99EA77E77768}"/>
                </a:ext>
              </a:extLst>
            </p:cNvPr>
            <p:cNvSpPr/>
            <p:nvPr/>
          </p:nvSpPr>
          <p:spPr>
            <a:xfrm>
              <a:off x="1145084" y="2036412"/>
              <a:ext cx="1621085" cy="194310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2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50" name="Object 2">
              <a:extLst>
                <a:ext uri="{FF2B5EF4-FFF2-40B4-BE49-F238E27FC236}">
                  <a16:creationId xmlns:a16="http://schemas.microsoft.com/office/drawing/2014/main" id="{C97DDC37-C378-5C42-B7A9-F0613671BE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02017" y="2585149"/>
            <a:ext cx="370731" cy="422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6" name="Equation" r:id="rId13" imgW="291960" imgH="355320" progId="Equation.DSMT4">
                    <p:embed/>
                  </p:oleObj>
                </mc:Choice>
                <mc:Fallback>
                  <p:oleObj name="Equation" r:id="rId13" imgW="291960" imgH="355320" progId="Equation.DSMT4">
                    <p:embed/>
                    <p:pic>
                      <p:nvPicPr>
                        <p:cNvPr id="9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2017" y="2585149"/>
                          <a:ext cx="370731" cy="42281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6">
              <a:extLst>
                <a:ext uri="{FF2B5EF4-FFF2-40B4-BE49-F238E27FC236}">
                  <a16:creationId xmlns:a16="http://schemas.microsoft.com/office/drawing/2014/main" id="{DE254E7C-11E2-2D49-9C90-E3197BE7B9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92338" y="3760788"/>
            <a:ext cx="476250" cy="411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7" name="Equation" r:id="rId15" imgW="406080" imgH="368280" progId="Equation.DSMT4">
                    <p:embed/>
                  </p:oleObj>
                </mc:Choice>
                <mc:Fallback>
                  <p:oleObj name="Equation" r:id="rId15" imgW="406080" imgH="368280" progId="Equation.DSMT4">
                    <p:embed/>
                    <p:pic>
                      <p:nvPicPr>
                        <p:cNvPr id="9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2338" y="3760788"/>
                          <a:ext cx="476250" cy="4111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BCE1804-DAE3-7240-BEB9-B607BC19BB43}"/>
                </a:ext>
              </a:extLst>
            </p:cNvPr>
            <p:cNvGrpSpPr/>
            <p:nvPr/>
          </p:nvGrpSpPr>
          <p:grpSpPr>
            <a:xfrm flipV="1">
              <a:off x="1527981" y="3615809"/>
              <a:ext cx="602531" cy="133349"/>
              <a:chOff x="2357422" y="3357562"/>
              <a:chExt cx="642942" cy="285752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DCF76A37-DCF8-F546-B129-AC0422EFCC44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2598DC3-8542-4F42-AE31-8E3D6E408BCC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103213E-C9D0-A04D-A166-BBFD466228A4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08C7C10-A229-9B47-BDA2-B5E19AB33360}"/>
                </a:ext>
              </a:extLst>
            </p:cNvPr>
            <p:cNvCxnSpPr/>
            <p:nvPr/>
          </p:nvCxnSpPr>
          <p:spPr>
            <a:xfrm flipV="1">
              <a:off x="1529680" y="3007965"/>
              <a:ext cx="365171" cy="5881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52357E7-2070-CE4F-835B-6F0CF3DE1172}"/>
                </a:ext>
              </a:extLst>
            </p:cNvPr>
            <p:cNvGrpSpPr/>
            <p:nvPr/>
          </p:nvGrpSpPr>
          <p:grpSpPr>
            <a:xfrm>
              <a:off x="1084222" y="3179416"/>
              <a:ext cx="940160" cy="729046"/>
              <a:chOff x="714348" y="4071942"/>
              <a:chExt cx="1103535" cy="91131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C2425D3-19E0-2649-9E73-CE649BDC9F66}"/>
                  </a:ext>
                </a:extLst>
              </p:cNvPr>
              <p:cNvGrpSpPr/>
              <p:nvPr/>
            </p:nvGrpSpPr>
            <p:grpSpPr>
              <a:xfrm>
                <a:off x="714348" y="4071942"/>
                <a:ext cx="1103535" cy="911310"/>
                <a:chOff x="214282" y="4324881"/>
                <a:chExt cx="1103535" cy="911310"/>
              </a:xfrm>
            </p:grpSpPr>
            <p:grpSp>
              <p:nvGrpSpPr>
                <p:cNvPr id="58" name="Group 12">
                  <a:extLst>
                    <a:ext uri="{FF2B5EF4-FFF2-40B4-BE49-F238E27FC236}">
                      <a16:creationId xmlns:a16="http://schemas.microsoft.com/office/drawing/2014/main" id="{09CE64E8-EDA8-2F4E-B11D-EE06E85AC6D1}"/>
                    </a:ext>
                  </a:extLst>
                </p:cNvPr>
                <p:cNvGrpSpPr/>
                <p:nvPr/>
              </p:nvGrpSpPr>
              <p:grpSpPr>
                <a:xfrm>
                  <a:off x="418626" y="4324881"/>
                  <a:ext cx="899191" cy="848162"/>
                  <a:chOff x="107504" y="4005064"/>
                  <a:chExt cx="1058105" cy="1020394"/>
                </a:xfrm>
              </p:grpSpPr>
              <p:cxnSp>
                <p:nvCxnSpPr>
                  <p:cNvPr id="61" name="Straight Arrow Connector 60">
                    <a:extLst>
                      <a:ext uri="{FF2B5EF4-FFF2-40B4-BE49-F238E27FC236}">
                        <a16:creationId xmlns:a16="http://schemas.microsoft.com/office/drawing/2014/main" id="{13F2F842-E559-8541-B0C6-8BAB8699E226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466525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0C30678E-140E-F442-AC77-2B9D4900ECB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408918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671C9F4F-1428-0147-AFE5-E95AFA7766C8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458112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366A397-D673-BE41-B347-7B956AC14D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400506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58C5BDDC-7B4E-1841-8F85-91276694C61B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5FD369B-555A-1547-9E45-8F6F734C8C2D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C769C17-4816-7943-BB7D-E59A22B39DE8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AD2165-DFCF-EA40-9943-374D04C5CCB6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</p:grpSp>
      <p:sp>
        <p:nvSpPr>
          <p:cNvPr id="69" name="Content Placeholder 6">
            <a:extLst>
              <a:ext uri="{FF2B5EF4-FFF2-40B4-BE49-F238E27FC236}">
                <a16:creationId xmlns:a16="http://schemas.microsoft.com/office/drawing/2014/main" id="{939EB9ED-A28F-B04C-8BF7-825446E7AB1A}"/>
              </a:ext>
            </a:extLst>
          </p:cNvPr>
          <p:cNvSpPr txBox="1">
            <a:spLocks/>
          </p:cNvSpPr>
          <p:nvPr/>
        </p:nvSpPr>
        <p:spPr>
          <a:xfrm>
            <a:off x="3719660" y="1301844"/>
            <a:ext cx="3583748" cy="239035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CH" dirty="0" err="1"/>
              <a:t>Composantes</a:t>
            </a:r>
            <a:r>
              <a:rPr lang="de-CH" dirty="0"/>
              <a:t> de </a:t>
            </a:r>
            <a:r>
              <a:rPr lang="de-CH" dirty="0" err="1"/>
              <a:t>translation</a:t>
            </a:r>
            <a:r>
              <a:rPr lang="de-CH" dirty="0"/>
              <a:t>:</a:t>
            </a:r>
          </a:p>
          <a:p>
            <a:pPr lvl="2">
              <a:spcBef>
                <a:spcPts val="1575"/>
              </a:spcBef>
              <a:spcAft>
                <a:spcPts val="1800"/>
              </a:spcAft>
            </a:pPr>
            <a:r>
              <a:rPr lang="fr-FR" dirty="0"/>
              <a:t> </a:t>
            </a:r>
          </a:p>
          <a:p>
            <a:pPr lvl="2">
              <a:spcAft>
                <a:spcPts val="1800"/>
              </a:spcAft>
            </a:pPr>
            <a:r>
              <a:rPr lang="fr-FR" dirty="0"/>
              <a:t> </a:t>
            </a:r>
          </a:p>
          <a:p>
            <a:pPr lvl="2">
              <a:spcAft>
                <a:spcPts val="1800"/>
              </a:spcAft>
            </a:pPr>
            <a:r>
              <a:rPr lang="fr-FR" dirty="0"/>
              <a:t> </a:t>
            </a:r>
          </a:p>
        </p:txBody>
      </p:sp>
      <p:graphicFrame>
        <p:nvGraphicFramePr>
          <p:cNvPr id="70" name="Object 2">
            <a:extLst>
              <a:ext uri="{FF2B5EF4-FFF2-40B4-BE49-F238E27FC236}">
                <a16:creationId xmlns:a16="http://schemas.microsoft.com/office/drawing/2014/main" id="{238061C5-5312-A54D-B16C-67D8911DF4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443035"/>
              </p:ext>
            </p:extLst>
          </p:nvPr>
        </p:nvGraphicFramePr>
        <p:xfrm>
          <a:off x="4772436" y="1562423"/>
          <a:ext cx="1015559" cy="528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8" name="Equation" r:id="rId17" imgW="1269449" imgH="660113" progId="Equation.DSMT4">
                  <p:embed/>
                </p:oleObj>
              </mc:Choice>
              <mc:Fallback>
                <p:oleObj name="Equation" r:id="rId17" imgW="1269449" imgH="660113" progId="Equation.DSMT4">
                  <p:embed/>
                  <p:pic>
                    <p:nvPicPr>
                      <p:cNvPr id="419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2436" y="1562423"/>
                        <a:ext cx="1015559" cy="5280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3">
            <a:extLst>
              <a:ext uri="{FF2B5EF4-FFF2-40B4-BE49-F238E27FC236}">
                <a16:creationId xmlns:a16="http://schemas.microsoft.com/office/drawing/2014/main" id="{690399BA-3872-524D-9FEE-676A65D7BB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694964"/>
              </p:ext>
            </p:extLst>
          </p:nvPr>
        </p:nvGraphicFramePr>
        <p:xfrm>
          <a:off x="4772436" y="2046482"/>
          <a:ext cx="1026160" cy="528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9" name="Equation" r:id="rId19" imgW="1282700" imgH="660400" progId="Equation.3">
                  <p:embed/>
                </p:oleObj>
              </mc:Choice>
              <mc:Fallback>
                <p:oleObj name="Equation" r:id="rId19" imgW="1282700" imgH="660400" progId="Equation.3">
                  <p:embed/>
                  <p:pic>
                    <p:nvPicPr>
                      <p:cNvPr id="419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2436" y="2046482"/>
                        <a:ext cx="1026160" cy="52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4">
            <a:extLst>
              <a:ext uri="{FF2B5EF4-FFF2-40B4-BE49-F238E27FC236}">
                <a16:creationId xmlns:a16="http://schemas.microsoft.com/office/drawing/2014/main" id="{2F7AE4B1-2687-AD4C-A1A9-4870F7400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357611"/>
              </p:ext>
            </p:extLst>
          </p:nvPr>
        </p:nvGraphicFramePr>
        <p:xfrm>
          <a:off x="1428053" y="2658590"/>
          <a:ext cx="2950358" cy="458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0" name="Equation" r:id="rId21" imgW="3352680" imgH="520560" progId="Equation.3">
                  <p:embed/>
                </p:oleObj>
              </mc:Choice>
              <mc:Fallback>
                <p:oleObj name="Equation" r:id="rId21" imgW="3352680" imgH="520560" progId="Equation.3">
                  <p:embed/>
                  <p:pic>
                    <p:nvPicPr>
                      <p:cNvPr id="419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053" y="2658590"/>
                        <a:ext cx="2950358" cy="4580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5">
            <a:extLst>
              <a:ext uri="{FF2B5EF4-FFF2-40B4-BE49-F238E27FC236}">
                <a16:creationId xmlns:a16="http://schemas.microsoft.com/office/drawing/2014/main" id="{522EA636-7E79-1648-B5BE-DF12D7D8A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933791"/>
              </p:ext>
            </p:extLst>
          </p:nvPr>
        </p:nvGraphicFramePr>
        <p:xfrm>
          <a:off x="1436494" y="2174778"/>
          <a:ext cx="2939270" cy="458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1" name="Equation" r:id="rId23" imgW="3340080" imgH="520560" progId="Equation.3">
                  <p:embed/>
                </p:oleObj>
              </mc:Choice>
              <mc:Fallback>
                <p:oleObj name="Equation" r:id="rId23" imgW="3340080" imgH="520560" progId="Equation.3">
                  <p:embed/>
                  <p:pic>
                    <p:nvPicPr>
                      <p:cNvPr id="419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494" y="2174778"/>
                        <a:ext cx="2939270" cy="4580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">
            <a:extLst>
              <a:ext uri="{FF2B5EF4-FFF2-40B4-BE49-F238E27FC236}">
                <a16:creationId xmlns:a16="http://schemas.microsoft.com/office/drawing/2014/main" id="{CACFB18A-DFE3-6643-8F2A-9DC6DEC61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364426"/>
              </p:ext>
            </p:extLst>
          </p:nvPr>
        </p:nvGraphicFramePr>
        <p:xfrm>
          <a:off x="4772436" y="2539891"/>
          <a:ext cx="1005840" cy="528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2" name="Equation" r:id="rId25" imgW="1257300" imgH="660400" progId="Equation.3">
                  <p:embed/>
                </p:oleObj>
              </mc:Choice>
              <mc:Fallback>
                <p:oleObj name="Equation" r:id="rId25" imgW="1257300" imgH="660400" progId="Equation.3">
                  <p:embed/>
                  <p:pic>
                    <p:nvPicPr>
                      <p:cNvPr id="419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2436" y="2539891"/>
                        <a:ext cx="1005840" cy="5283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>
            <a:extLst>
              <a:ext uri="{FF2B5EF4-FFF2-40B4-BE49-F238E27FC236}">
                <a16:creationId xmlns:a16="http://schemas.microsoft.com/office/drawing/2014/main" id="{3A8CCDEC-3E12-6D47-B547-B2A3769AF9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610037"/>
              </p:ext>
            </p:extLst>
          </p:nvPr>
        </p:nvGraphicFramePr>
        <p:xfrm>
          <a:off x="1475135" y="1711771"/>
          <a:ext cx="2672064" cy="416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3" name="Equation" r:id="rId27" imgW="3340080" imgH="520560" progId="Equation.3">
                  <p:embed/>
                </p:oleObj>
              </mc:Choice>
              <mc:Fallback>
                <p:oleObj name="Equation" r:id="rId27" imgW="3340080" imgH="52056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135" y="1711771"/>
                        <a:ext cx="2672064" cy="4164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8ED0944E-BAD1-CF41-BADE-D651E39526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698406"/>
              </p:ext>
            </p:extLst>
          </p:nvPr>
        </p:nvGraphicFramePr>
        <p:xfrm>
          <a:off x="1181837" y="4056761"/>
          <a:ext cx="234696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4" name="Equation" r:id="rId29" imgW="2933700" imgH="685800" progId="Equation.DSMT4">
                  <p:embed/>
                </p:oleObj>
              </mc:Choice>
              <mc:Fallback>
                <p:oleObj name="Equation" r:id="rId29" imgW="2933700" imgH="6858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837" y="4056761"/>
                        <a:ext cx="2346960" cy="5486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61FA45D9-08B5-404A-9E30-DE9AE35EA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62225"/>
              </p:ext>
            </p:extLst>
          </p:nvPr>
        </p:nvGraphicFramePr>
        <p:xfrm>
          <a:off x="1199858" y="3536198"/>
          <a:ext cx="934720" cy="518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5" name="Equation" r:id="rId31" imgW="1168400" imgH="647700" progId="Equation.3">
                  <p:embed/>
                </p:oleObj>
              </mc:Choice>
              <mc:Fallback>
                <p:oleObj name="Equation" r:id="rId31" imgW="1168400" imgH="6477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858" y="3536198"/>
                        <a:ext cx="934720" cy="518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636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68">
                <a:extLst>
                  <a:ext uri="{FF2B5EF4-FFF2-40B4-BE49-F238E27FC236}">
                    <a16:creationId xmlns:a16="http://schemas.microsoft.com/office/drawing/2014/main" id="{7A091567-6DC7-F749-A17A-02E5AD6F6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563688"/>
                <a:ext cx="5208827" cy="3386772"/>
              </a:xfrm>
            </p:spPr>
            <p:txBody>
              <a:bodyPr/>
              <a:lstStyle/>
              <a:p>
                <a:r>
                  <a:rPr lang="fr-FR" dirty="0"/>
                  <a:t>Système de forces et moments:</a:t>
                </a:r>
              </a:p>
              <a:p>
                <a:pPr lvl="1"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 avec points d‘application </a:t>
                </a:r>
                <a:r>
                  <a:rPr lang="fr-FR" i="1" dirty="0"/>
                  <a:t>A</a:t>
                </a:r>
                <a:r>
                  <a:rPr lang="fr-FR" i="1" baseline="-25000" dirty="0"/>
                  <a:t>i</a:t>
                </a:r>
              </a:p>
              <a:p>
                <a:pPr lvl="1"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fr-FR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acc>
                    <m:r>
                      <a:rPr lang="fr-FR" sz="2000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dirty="0"/>
                  <a:t> avec points d‘application </a:t>
                </a:r>
                <a:r>
                  <a:rPr lang="fr-FR" i="1" dirty="0" err="1"/>
                  <a:t>B</a:t>
                </a:r>
                <a:r>
                  <a:rPr lang="fr-FR" i="1" baseline="-25000" dirty="0" err="1"/>
                  <a:t>j</a:t>
                </a:r>
                <a:endParaRPr lang="fr-FR" i="1" baseline="-25000" dirty="0"/>
              </a:p>
              <a:p>
                <a:r>
                  <a:rPr lang="fr-FR" dirty="0"/>
                  <a:t>Réduction en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:</a:t>
                </a:r>
              </a:p>
              <a:p>
                <a:pPr lvl="1"/>
                <a:r>
                  <a:rPr lang="fr-FR" dirty="0"/>
                  <a:t>Calculer</a:t>
                </a:r>
                <a:r>
                  <a:rPr lang="de-CH" dirty="0"/>
                  <a:t> </a:t>
                </a:r>
                <a:r>
                  <a:rPr lang="de-CH" dirty="0" err="1"/>
                  <a:t>un</a:t>
                </a:r>
                <a:r>
                  <a:rPr lang="de-CH" dirty="0"/>
                  <a:t> </a:t>
                </a:r>
                <a:r>
                  <a:rPr lang="de-CH" dirty="0" err="1"/>
                  <a:t>système</a:t>
                </a:r>
                <a:r>
                  <a:rPr lang="de-CH" dirty="0"/>
                  <a:t> de </a:t>
                </a:r>
                <a:r>
                  <a:rPr lang="de-CH" dirty="0" err="1"/>
                  <a:t>forces</a:t>
                </a:r>
                <a:r>
                  <a:rPr lang="de-CH" dirty="0"/>
                  <a:t> et </a:t>
                </a:r>
                <a:r>
                  <a:rPr lang="de-CH" dirty="0" err="1"/>
                  <a:t>moments</a:t>
                </a:r>
                <a:r>
                  <a:rPr lang="de-CH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) statiquement équivalent</a:t>
                </a:r>
              </a:p>
              <a:p>
                <a:pPr lvl="1"/>
                <a:r>
                  <a:rPr lang="fr-FR" dirty="0"/>
                  <a:t>La force résultante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dirty="0"/>
                  <a:t> a comme point d’application le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fr-FR" i="1" dirty="0"/>
              </a:p>
              <a:p>
                <a:pPr lvl="1"/>
                <a:r>
                  <a:rPr lang="fr-FR" dirty="0"/>
                  <a:t>Le moment résultant est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acc>
                  </m:oMath>
                </a14:m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69" name="Content Placeholder 68">
                <a:extLst>
                  <a:ext uri="{FF2B5EF4-FFF2-40B4-BE49-F238E27FC236}">
                    <a16:creationId xmlns:a16="http://schemas.microsoft.com/office/drawing/2014/main" id="{7A091567-6DC7-F749-A17A-02E5AD6F6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563688"/>
                <a:ext cx="5208827" cy="3386772"/>
              </a:xfrm>
              <a:blipFill>
                <a:blip r:embed="rId4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546A855D-4755-6545-A13F-A8CCB49F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5087127" cy="1072753"/>
          </a:xfrm>
        </p:spPr>
        <p:txBody>
          <a:bodyPr>
            <a:normAutofit/>
          </a:bodyPr>
          <a:lstStyle/>
          <a:p>
            <a:r>
              <a:rPr lang="fr-FR" dirty="0"/>
              <a:t>La réduction d’un système de forces et moments en un 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FE358-E5BB-6C44-8C78-2464A27A289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B3DC9-0FD3-5246-97F5-443CA9F98E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E330F-61BF-B448-A812-91A1618167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D85812-E2E7-6B40-8892-2AB419C6E19C}"/>
              </a:ext>
            </a:extLst>
          </p:cNvPr>
          <p:cNvGrpSpPr/>
          <p:nvPr/>
        </p:nvGrpSpPr>
        <p:grpSpPr>
          <a:xfrm>
            <a:off x="6450979" y="358815"/>
            <a:ext cx="1913206" cy="2192849"/>
            <a:chOff x="931822" y="1426810"/>
            <a:chExt cx="2094210" cy="24003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87A1F9F-FB19-0742-A2CE-20B1A15EC0AC}"/>
                </a:ext>
              </a:extLst>
            </p:cNvPr>
            <p:cNvSpPr/>
            <p:nvPr/>
          </p:nvSpPr>
          <p:spPr>
            <a:xfrm>
              <a:off x="992684" y="1884012"/>
              <a:ext cx="1621085" cy="194310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733959-260F-AE4A-BEC2-2D017DDC5D9D}"/>
                </a:ext>
              </a:extLst>
            </p:cNvPr>
            <p:cNvSpPr/>
            <p:nvPr/>
          </p:nvSpPr>
          <p:spPr>
            <a:xfrm>
              <a:off x="2302516" y="2122425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B6EC52-9BC9-AB4F-87CF-EEAE74889FDA}"/>
                </a:ext>
              </a:extLst>
            </p:cNvPr>
            <p:cNvSpPr txBox="1"/>
            <p:nvPr/>
          </p:nvSpPr>
          <p:spPr>
            <a:xfrm>
              <a:off x="2209920" y="1826862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graphicFrame>
          <p:nvGraphicFramePr>
            <p:cNvPr id="14" name="Object 2">
              <a:extLst>
                <a:ext uri="{FF2B5EF4-FFF2-40B4-BE49-F238E27FC236}">
                  <a16:creationId xmlns:a16="http://schemas.microsoft.com/office/drawing/2014/main" id="{33F8D742-9E3B-224B-B9D5-A3975C351A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5840229"/>
                </p:ext>
              </p:extLst>
            </p:nvPr>
          </p:nvGraphicFramePr>
          <p:xfrm>
            <a:off x="2757676" y="1644680"/>
            <a:ext cx="182585" cy="2411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" name="Equation" r:id="rId5" imgW="279279" imgH="393529" progId="Equation.3">
                    <p:embed/>
                  </p:oleObj>
                </mc:Choice>
                <mc:Fallback>
                  <p:oleObj name="Equation" r:id="rId5" imgW="279279" imgH="393529" progId="Equation.3">
                    <p:embed/>
                    <p:pic>
                      <p:nvPicPr>
                        <p:cNvPr id="15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7676" y="1644680"/>
                          <a:ext cx="182585" cy="2411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258739-C05A-4940-98EA-D00C2330D612}"/>
                </a:ext>
              </a:extLst>
            </p:cNvPr>
            <p:cNvCxnSpPr/>
            <p:nvPr/>
          </p:nvCxnSpPr>
          <p:spPr>
            <a:xfrm rot="5400000" flipH="1" flipV="1">
              <a:off x="1916746" y="1823150"/>
              <a:ext cx="342901" cy="1217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CB23FB-BE10-7A44-8873-155F1FE7FED2}"/>
                </a:ext>
              </a:extLst>
            </p:cNvPr>
            <p:cNvSpPr txBox="1"/>
            <p:nvPr/>
          </p:nvSpPr>
          <p:spPr>
            <a:xfrm>
              <a:off x="1723025" y="1884012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graphicFrame>
          <p:nvGraphicFramePr>
            <p:cNvPr id="17" name="Object 2">
              <a:extLst>
                <a:ext uri="{FF2B5EF4-FFF2-40B4-BE49-F238E27FC236}">
                  <a16:creationId xmlns:a16="http://schemas.microsoft.com/office/drawing/2014/main" id="{37C01B01-67B6-A34C-8BE0-E9C01F90B4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5804143"/>
                </p:ext>
              </p:extLst>
            </p:nvPr>
          </p:nvGraphicFramePr>
          <p:xfrm>
            <a:off x="2027334" y="1426810"/>
            <a:ext cx="200166" cy="241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5" name="Equation" r:id="rId7" imgW="304536" imgH="393359" progId="Equation.3">
                    <p:embed/>
                  </p:oleObj>
                </mc:Choice>
                <mc:Fallback>
                  <p:oleObj name="Equation" r:id="rId7" imgW="304536" imgH="393359" progId="Equation.3">
                    <p:embed/>
                    <p:pic>
                      <p:nvPicPr>
                        <p:cNvPr id="15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7334" y="1426810"/>
                          <a:ext cx="200166" cy="2412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433CEF-3335-734D-AF2A-DC860D83E851}"/>
                </a:ext>
              </a:extLst>
            </p:cNvPr>
            <p:cNvSpPr/>
            <p:nvPr/>
          </p:nvSpPr>
          <p:spPr>
            <a:xfrm>
              <a:off x="2017648" y="2005587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0BB87DD-672B-A548-8B44-C267CA14F6B9}"/>
                </a:ext>
              </a:extLst>
            </p:cNvPr>
            <p:cNvCxnSpPr/>
            <p:nvPr/>
          </p:nvCxnSpPr>
          <p:spPr>
            <a:xfrm rot="10800000">
              <a:off x="1383939" y="2263513"/>
              <a:ext cx="426033" cy="17145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9ED91A-633E-AC48-9E86-3F797ED3D55B}"/>
                </a:ext>
              </a:extLst>
            </p:cNvPr>
            <p:cNvSpPr txBox="1"/>
            <p:nvPr/>
          </p:nvSpPr>
          <p:spPr>
            <a:xfrm>
              <a:off x="1540440" y="2398364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A</a:t>
              </a:r>
              <a:r>
                <a:rPr lang="de-CH" sz="2000" baseline="-25000" dirty="0"/>
                <a:t>3</a:t>
              </a:r>
              <a:endParaRPr lang="de-DE" sz="2000" baseline="-25000" dirty="0"/>
            </a:p>
          </p:txBody>
        </p:sp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CA4AFB33-3246-BD46-AC34-79490951FB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2073280"/>
                </p:ext>
              </p:extLst>
            </p:nvPr>
          </p:nvGraphicFramePr>
          <p:xfrm>
            <a:off x="1266294" y="1973952"/>
            <a:ext cx="192051" cy="2489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" name="Equation" r:id="rId9" imgW="291847" imgH="406048" progId="Equation.3">
                    <p:embed/>
                  </p:oleObj>
                </mc:Choice>
                <mc:Fallback>
                  <p:oleObj name="Equation" r:id="rId9" imgW="291847" imgH="406048" progId="Equation.3">
                    <p:embed/>
                    <p:pic>
                      <p:nvPicPr>
                        <p:cNvPr id="16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6294" y="1973952"/>
                          <a:ext cx="192051" cy="2489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360519-0862-BC4C-8CF2-B083BE2CA33B}"/>
                </a:ext>
              </a:extLst>
            </p:cNvPr>
            <p:cNvSpPr txBox="1"/>
            <p:nvPr/>
          </p:nvSpPr>
          <p:spPr>
            <a:xfrm>
              <a:off x="2027334" y="2455514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1</a:t>
              </a:r>
              <a:endParaRPr lang="de-DE" sz="2000" baseline="-250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82BF669-A389-984F-815E-ACB34E6DE63A}"/>
                </a:ext>
              </a:extLst>
            </p:cNvPr>
            <p:cNvSpPr/>
            <p:nvPr/>
          </p:nvSpPr>
          <p:spPr>
            <a:xfrm>
              <a:off x="2304633" y="2660676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1F792-BE71-BE49-BFE3-0ACF2C0C111C}"/>
                </a:ext>
              </a:extLst>
            </p:cNvPr>
            <p:cNvSpPr txBox="1"/>
            <p:nvPr/>
          </p:nvSpPr>
          <p:spPr>
            <a:xfrm>
              <a:off x="1783887" y="3141316"/>
              <a:ext cx="358083" cy="320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000" dirty="0"/>
                <a:t>B</a:t>
              </a:r>
              <a:r>
                <a:rPr lang="de-CH" sz="2000" baseline="-25000" dirty="0"/>
                <a:t>2</a:t>
              </a:r>
              <a:endParaRPr lang="de-DE" sz="2000" baseline="-250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EA0ECAD-0A91-AE46-BB25-4B210AAECF71}"/>
                </a:ext>
              </a:extLst>
            </p:cNvPr>
            <p:cNvSpPr/>
            <p:nvPr/>
          </p:nvSpPr>
          <p:spPr>
            <a:xfrm>
              <a:off x="2004028" y="3184143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26" name="Object 5">
              <a:extLst>
                <a:ext uri="{FF2B5EF4-FFF2-40B4-BE49-F238E27FC236}">
                  <a16:creationId xmlns:a16="http://schemas.microsoft.com/office/drawing/2014/main" id="{CCD36E8E-3DFF-094C-A847-9475D85125E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3193297"/>
                </p:ext>
              </p:extLst>
            </p:nvPr>
          </p:nvGraphicFramePr>
          <p:xfrm>
            <a:off x="2676525" y="2122425"/>
            <a:ext cx="349507" cy="328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" name="Equation" r:id="rId11" imgW="368280" imgH="368280" progId="Equation.DSMT4">
                    <p:embed/>
                  </p:oleObj>
                </mc:Choice>
                <mc:Fallback>
                  <p:oleObj name="Equation" r:id="rId11" imgW="368280" imgH="368280" progId="Equation.DSMT4">
                    <p:embed/>
                    <p:pic>
                      <p:nvPicPr>
                        <p:cNvPr id="16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525" y="2122425"/>
                          <a:ext cx="349507" cy="3286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6">
              <a:extLst>
                <a:ext uri="{FF2B5EF4-FFF2-40B4-BE49-F238E27FC236}">
                  <a16:creationId xmlns:a16="http://schemas.microsoft.com/office/drawing/2014/main" id="{86D7B4B6-5071-5048-9F7A-E7AEB34A70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8333479"/>
                </p:ext>
              </p:extLst>
            </p:nvPr>
          </p:nvGraphicFramePr>
          <p:xfrm>
            <a:off x="2676524" y="3197225"/>
            <a:ext cx="311299" cy="283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8" name="Equation" r:id="rId13" imgW="380880" imgH="368280" progId="Equation.DSMT4">
                    <p:embed/>
                  </p:oleObj>
                </mc:Choice>
                <mc:Fallback>
                  <p:oleObj name="Equation" r:id="rId13" imgW="380880" imgH="368280" progId="Equation.DSMT4">
                    <p:embed/>
                    <p:pic>
                      <p:nvPicPr>
                        <p:cNvPr id="16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524" y="3197225"/>
                          <a:ext cx="311299" cy="2833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1A0B48D-6F96-D745-84BC-BD995CF920F4}"/>
                </a:ext>
              </a:extLst>
            </p:cNvPr>
            <p:cNvSpPr/>
            <p:nvPr/>
          </p:nvSpPr>
          <p:spPr>
            <a:xfrm>
              <a:off x="1783887" y="2398364"/>
              <a:ext cx="60862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AF7DB69-1618-8E46-A272-85EEC2CFAB1D}"/>
                </a:ext>
              </a:extLst>
            </p:cNvPr>
            <p:cNvGrpSpPr/>
            <p:nvPr/>
          </p:nvGrpSpPr>
          <p:grpSpPr>
            <a:xfrm>
              <a:off x="2331644" y="2455514"/>
              <a:ext cx="547756" cy="228601"/>
              <a:chOff x="2357422" y="3357562"/>
              <a:chExt cx="642942" cy="28575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E674AD6-0BFF-3F40-9A08-A54D94C52C2D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CBFB058-5752-9045-8A10-D9D1703F594B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B122BA-F4FC-E24D-A887-89A870C0D6E2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B21E220-5B90-E04D-9306-4D01849419CF}"/>
                </a:ext>
              </a:extLst>
            </p:cNvPr>
            <p:cNvGrpSpPr/>
            <p:nvPr/>
          </p:nvGrpSpPr>
          <p:grpSpPr>
            <a:xfrm flipV="1">
              <a:off x="2041547" y="3213702"/>
              <a:ext cx="602531" cy="133349"/>
              <a:chOff x="2357422" y="3357562"/>
              <a:chExt cx="642942" cy="285752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89C5FE77-5D29-B344-BA6F-F60080445E94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0FAC62F-8F83-1A4E-9698-C463D8B44E6D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C3C8877-02CD-FF46-808C-82DF30284463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0ED133-D88F-604A-AD31-F0D2D806D806}"/>
                </a:ext>
              </a:extLst>
            </p:cNvPr>
            <p:cNvCxnSpPr/>
            <p:nvPr/>
          </p:nvCxnSpPr>
          <p:spPr>
            <a:xfrm rot="5400000" flipH="1" flipV="1">
              <a:off x="2342778" y="1815727"/>
              <a:ext cx="342901" cy="3651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96AB132-2FC8-3F45-9620-85F659EDA90B}"/>
                </a:ext>
              </a:extLst>
            </p:cNvPr>
            <p:cNvGrpSpPr/>
            <p:nvPr/>
          </p:nvGrpSpPr>
          <p:grpSpPr>
            <a:xfrm>
              <a:off x="931822" y="3027016"/>
              <a:ext cx="940160" cy="729046"/>
              <a:chOff x="714348" y="4071942"/>
              <a:chExt cx="1103535" cy="91131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5773B7D-FAF6-9240-BCA9-D22E31CA8C69}"/>
                  </a:ext>
                </a:extLst>
              </p:cNvPr>
              <p:cNvGrpSpPr/>
              <p:nvPr/>
            </p:nvGrpSpPr>
            <p:grpSpPr>
              <a:xfrm>
                <a:off x="714348" y="4071942"/>
                <a:ext cx="1103535" cy="911310"/>
                <a:chOff x="214282" y="4324881"/>
                <a:chExt cx="1103535" cy="911310"/>
              </a:xfrm>
            </p:grpSpPr>
            <p:grpSp>
              <p:nvGrpSpPr>
                <p:cNvPr id="36" name="Group 12">
                  <a:extLst>
                    <a:ext uri="{FF2B5EF4-FFF2-40B4-BE49-F238E27FC236}">
                      <a16:creationId xmlns:a16="http://schemas.microsoft.com/office/drawing/2014/main" id="{213F3CBB-ADF9-7345-A5DB-9BD0B57A4116}"/>
                    </a:ext>
                  </a:extLst>
                </p:cNvPr>
                <p:cNvGrpSpPr/>
                <p:nvPr/>
              </p:nvGrpSpPr>
              <p:grpSpPr>
                <a:xfrm>
                  <a:off x="418626" y="4324881"/>
                  <a:ext cx="899191" cy="848162"/>
                  <a:chOff x="107504" y="4005064"/>
                  <a:chExt cx="1058105" cy="1020394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68201C8C-F746-A746-A9B3-6C3C5E759D48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466525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25911E63-6CA9-AF45-998F-A642F189A505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408918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EDD5CE2-0ACA-7543-945C-ABF2450E5483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458112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192D53B-D419-FB43-B842-A96CE7101E1B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400506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2D744510-874F-BF4D-A479-0B8BCFB9BE3F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7FAA070-6C2F-E843-8C60-97BD4303CC3C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A91198A-B872-C14A-8E69-6ECFDE878B76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841F6C-76D2-DC49-8E9A-81F1B448E6C8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76D2645-13D6-F842-849F-BCAD450550E6}"/>
              </a:ext>
            </a:extLst>
          </p:cNvPr>
          <p:cNvGrpSpPr/>
          <p:nvPr/>
        </p:nvGrpSpPr>
        <p:grpSpPr>
          <a:xfrm>
            <a:off x="6508309" y="2954810"/>
            <a:ext cx="1536576" cy="1950963"/>
            <a:chOff x="1084222" y="2036412"/>
            <a:chExt cx="1681947" cy="2135538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5AC5C32-38BA-274D-ADB6-92F851694A4E}"/>
                </a:ext>
              </a:extLst>
            </p:cNvPr>
            <p:cNvSpPr/>
            <p:nvPr/>
          </p:nvSpPr>
          <p:spPr>
            <a:xfrm>
              <a:off x="1145084" y="2036412"/>
              <a:ext cx="1621085" cy="194310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graphicFrame>
          <p:nvGraphicFramePr>
            <p:cNvPr id="51" name="Object 2">
              <a:extLst>
                <a:ext uri="{FF2B5EF4-FFF2-40B4-BE49-F238E27FC236}">
                  <a16:creationId xmlns:a16="http://schemas.microsoft.com/office/drawing/2014/main" id="{7C2B8B7B-1778-CA43-8FD1-B74481AD63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4824198"/>
                </p:ext>
              </p:extLst>
            </p:nvPr>
          </p:nvGraphicFramePr>
          <p:xfrm>
            <a:off x="1902017" y="2585149"/>
            <a:ext cx="370731" cy="422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9" name="Equation" r:id="rId15" imgW="291960" imgH="355320" progId="Equation.DSMT4">
                    <p:embed/>
                  </p:oleObj>
                </mc:Choice>
                <mc:Fallback>
                  <p:oleObj name="Equation" r:id="rId15" imgW="291960" imgH="355320" progId="Equation.DSMT4">
                    <p:embed/>
                    <p:pic>
                      <p:nvPicPr>
                        <p:cNvPr id="19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2017" y="2585149"/>
                          <a:ext cx="370731" cy="42281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6">
              <a:extLst>
                <a:ext uri="{FF2B5EF4-FFF2-40B4-BE49-F238E27FC236}">
                  <a16:creationId xmlns:a16="http://schemas.microsoft.com/office/drawing/2014/main" id="{E62B0FB5-9A5D-3541-917C-BDDDBEB8CF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5396151"/>
                </p:ext>
              </p:extLst>
            </p:nvPr>
          </p:nvGraphicFramePr>
          <p:xfrm>
            <a:off x="2192338" y="3760788"/>
            <a:ext cx="476250" cy="411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" name="Equation" r:id="rId17" imgW="406080" imgH="368280" progId="Equation.DSMT4">
                    <p:embed/>
                  </p:oleObj>
                </mc:Choice>
                <mc:Fallback>
                  <p:oleObj name="Equation" r:id="rId17" imgW="406080" imgH="368280" progId="Equation.DSMT4">
                    <p:embed/>
                    <p:pic>
                      <p:nvPicPr>
                        <p:cNvPr id="19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2338" y="3760788"/>
                          <a:ext cx="476250" cy="4111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BCA9713-4F4C-AC4B-B5E5-D6A76FEF11DA}"/>
                </a:ext>
              </a:extLst>
            </p:cNvPr>
            <p:cNvGrpSpPr/>
            <p:nvPr/>
          </p:nvGrpSpPr>
          <p:grpSpPr>
            <a:xfrm flipV="1">
              <a:off x="1527981" y="3615809"/>
              <a:ext cx="602531" cy="133349"/>
              <a:chOff x="2357422" y="3357562"/>
              <a:chExt cx="642942" cy="285752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0D516E0-F326-0549-9BD8-9C78E4D61F6A}"/>
                  </a:ext>
                </a:extLst>
              </p:cNvPr>
              <p:cNvCxnSpPr/>
              <p:nvPr/>
            </p:nvCxnSpPr>
            <p:spPr>
              <a:xfrm flipV="1">
                <a:off x="2357422" y="3357562"/>
                <a:ext cx="642942" cy="2857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5E89097-0F31-0849-845D-D5638D6D08B1}"/>
                  </a:ext>
                </a:extLst>
              </p:cNvPr>
              <p:cNvCxnSpPr/>
              <p:nvPr/>
            </p:nvCxnSpPr>
            <p:spPr>
              <a:xfrm>
                <a:off x="2838450" y="3371850"/>
                <a:ext cx="80963" cy="16669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52FA31A-B8FC-4B4F-826B-7A4C1B1F3BCC}"/>
                  </a:ext>
                </a:extLst>
              </p:cNvPr>
              <p:cNvCxnSpPr/>
              <p:nvPr/>
            </p:nvCxnSpPr>
            <p:spPr>
              <a:xfrm rot="5400000">
                <a:off x="2858691" y="3411140"/>
                <a:ext cx="76203" cy="4048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83C0274-EF8D-0043-B460-A93974900A44}"/>
                </a:ext>
              </a:extLst>
            </p:cNvPr>
            <p:cNvCxnSpPr/>
            <p:nvPr/>
          </p:nvCxnSpPr>
          <p:spPr>
            <a:xfrm flipV="1">
              <a:off x="1529680" y="3007965"/>
              <a:ext cx="365171" cy="58811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BBEDDA-A14C-2345-BAA3-8B558A9E544F}"/>
                </a:ext>
              </a:extLst>
            </p:cNvPr>
            <p:cNvGrpSpPr/>
            <p:nvPr/>
          </p:nvGrpSpPr>
          <p:grpSpPr>
            <a:xfrm>
              <a:off x="1084222" y="3179416"/>
              <a:ext cx="940160" cy="729046"/>
              <a:chOff x="714348" y="4071942"/>
              <a:chExt cx="1103535" cy="91131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B70C1E7-C5F4-3C47-8376-8AFF0AA9B783}"/>
                  </a:ext>
                </a:extLst>
              </p:cNvPr>
              <p:cNvGrpSpPr/>
              <p:nvPr/>
            </p:nvGrpSpPr>
            <p:grpSpPr>
              <a:xfrm>
                <a:off x="714348" y="4071942"/>
                <a:ext cx="1103535" cy="911310"/>
                <a:chOff x="214282" y="4324881"/>
                <a:chExt cx="1103535" cy="911310"/>
              </a:xfrm>
            </p:grpSpPr>
            <p:grpSp>
              <p:nvGrpSpPr>
                <p:cNvPr id="59" name="Group 12">
                  <a:extLst>
                    <a:ext uri="{FF2B5EF4-FFF2-40B4-BE49-F238E27FC236}">
                      <a16:creationId xmlns:a16="http://schemas.microsoft.com/office/drawing/2014/main" id="{B2282A34-67B2-C446-80C4-8D9527599E32}"/>
                    </a:ext>
                  </a:extLst>
                </p:cNvPr>
                <p:cNvGrpSpPr/>
                <p:nvPr/>
              </p:nvGrpSpPr>
              <p:grpSpPr>
                <a:xfrm>
                  <a:off x="418626" y="4324881"/>
                  <a:ext cx="899191" cy="848162"/>
                  <a:chOff x="107504" y="4005064"/>
                  <a:chExt cx="1058105" cy="1020394"/>
                </a:xfrm>
              </p:grpSpPr>
              <p:cxnSp>
                <p:nvCxnSpPr>
                  <p:cNvPr id="62" name="Straight Arrow Connector 61">
                    <a:extLst>
                      <a:ext uri="{FF2B5EF4-FFF2-40B4-BE49-F238E27FC236}">
                        <a16:creationId xmlns:a16="http://schemas.microsoft.com/office/drawing/2014/main" id="{C50A058D-8E09-F544-869D-AF2E9FDDF231}"/>
                      </a:ext>
                    </a:extLst>
                  </p:cNvPr>
                  <p:cNvCxnSpPr/>
                  <p:nvPr/>
                </p:nvCxnSpPr>
                <p:spPr>
                  <a:xfrm>
                    <a:off x="428189" y="4665252"/>
                    <a:ext cx="648072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B0030808-EA02-A444-A048-3C3843B75F7E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28189" y="4089188"/>
                    <a:ext cx="8384" cy="584448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C30DF53-A8B4-B343-ADD0-83F306183A28}"/>
                      </a:ext>
                    </a:extLst>
                  </p:cNvPr>
                  <p:cNvSpPr txBox="1"/>
                  <p:nvPr/>
                </p:nvSpPr>
                <p:spPr>
                  <a:xfrm>
                    <a:off x="827584" y="4581128"/>
                    <a:ext cx="33802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0935FD38-9EFF-0247-A048-87E9BF2F3B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4" y="4005064"/>
                    <a:ext cx="322935" cy="444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H" i="1" dirty="0">
                        <a:latin typeface="Times New Roman" pitchFamily="18" charset="0"/>
                        <a:cs typeface="Times New Roman" pitchFamily="18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26F86EAA-BD4B-2547-92B6-D10753084D48}"/>
                    </a:ext>
                  </a:extLst>
                </p:cNvPr>
                <p:cNvCxnSpPr/>
                <p:nvPr/>
              </p:nvCxnSpPr>
              <p:spPr>
                <a:xfrm rot="5400000">
                  <a:off x="429491" y="4872182"/>
                  <a:ext cx="267854" cy="258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FBC5324-A920-1A4C-A2E7-BB7168986781}"/>
                    </a:ext>
                  </a:extLst>
                </p:cNvPr>
                <p:cNvSpPr txBox="1"/>
                <p:nvPr/>
              </p:nvSpPr>
              <p:spPr>
                <a:xfrm>
                  <a:off x="214282" y="4929198"/>
                  <a:ext cx="244116" cy="306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CH" i="1" dirty="0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</a:p>
              </p:txBody>
            </p:sp>
          </p:grp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FBECBB3-0FD9-AC41-AC2F-439C3DEA44C8}"/>
                  </a:ext>
                </a:extLst>
              </p:cNvPr>
              <p:cNvSpPr/>
              <p:nvPr/>
            </p:nvSpPr>
            <p:spPr>
              <a:xfrm>
                <a:off x="1163782" y="4555980"/>
                <a:ext cx="71438" cy="7143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3C04125-256E-F14C-B1AD-668F6F30B268}"/>
                  </a:ext>
                </a:extLst>
              </p:cNvPr>
              <p:cNvSpPr txBox="1"/>
              <p:nvPr/>
            </p:nvSpPr>
            <p:spPr>
              <a:xfrm>
                <a:off x="1142976" y="4214818"/>
                <a:ext cx="3545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/>
                  <a:t>O</a:t>
                </a:r>
                <a:endParaRPr lang="de-DE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274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DC603-C415-A848-BB43-FA1DE6A1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7BD6813-6DD8-B744-8D90-70E1AA5F1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321717"/>
                <a:ext cx="7726363" cy="3386772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fr-FR" dirty="0"/>
                  <a:t>Table des cas étudiés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Cas 1: </a:t>
                </a:r>
                <a:r>
                  <a:rPr lang="fr-FR" dirty="0"/>
                  <a:t>	Réduire la force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du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au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fr-FR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Cas 2:</a:t>
                </a:r>
                <a:r>
                  <a:rPr lang="fr-FR" dirty="0"/>
                  <a:t>	Réduire la force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du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au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quand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est sur la ligne 		d’action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fr-FR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Cas 3:</a:t>
                </a:r>
                <a:r>
                  <a:rPr lang="fr-FR" dirty="0"/>
                  <a:t>	Réduire le moment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du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 au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fr-FR" i="1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Cas général 2D:</a:t>
                </a:r>
                <a:r>
                  <a:rPr lang="fr-FR" dirty="0"/>
                  <a:t>	    La réduction en plan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Cas général 3D:    </a:t>
                </a:r>
                <a:r>
                  <a:rPr lang="fr-FR" dirty="0"/>
                  <a:t>La réduction dans l’espace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/>
                  <a:t>Exemples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7BD6813-6DD8-B744-8D90-70E1AA5F1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321717"/>
                <a:ext cx="7726363" cy="3386772"/>
              </a:xfrm>
              <a:blipFill>
                <a:blip r:embed="rId3"/>
                <a:stretch>
                  <a:fillRect t="-22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>
            <a:extLst>
              <a:ext uri="{FF2B5EF4-FFF2-40B4-BE49-F238E27FC236}">
                <a16:creationId xmlns:a16="http://schemas.microsoft.com/office/drawing/2014/main" id="{F4BD07E1-8284-6446-864E-68BA1C0E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Réduction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36819-565F-8748-B5B7-E531540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12294-5723-9E4C-AB37-A7D7C7AF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6468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AF3871A-A0B9-9445-B0BF-643B5C4EB9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945652"/>
                <a:ext cx="7726363" cy="1086208"/>
              </a:xfrm>
            </p:spPr>
            <p:txBody>
              <a:bodyPr/>
              <a:lstStyle/>
              <a:p>
                <a:r>
                  <a:rPr lang="fr-FR" dirty="0"/>
                  <a:t>Une force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est statiquement équivalente à une force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en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et un moment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𝐵𝐴</m:t>
                        </m:r>
                      </m:e>
                    </m:acc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</a:p>
              <a:p>
                <a:pPr lvl="1"/>
                <a:r>
                  <a:rPr lang="fr-FR" dirty="0"/>
                  <a:t>Les systèmes 1, 2 et 3 sont statiquement équivalents                 . 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48" name="Content Placeholder 47">
                <a:extLst>
                  <a:ext uri="{FF2B5EF4-FFF2-40B4-BE49-F238E27FC236}">
                    <a16:creationId xmlns:a16="http://schemas.microsoft.com/office/drawing/2014/main" id="{EAF3871A-A0B9-9445-B0BF-643B5C4EB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945652"/>
                <a:ext cx="7726363" cy="1086208"/>
              </a:xfrm>
              <a:blipFill>
                <a:blip r:embed="rId3"/>
                <a:stretch>
                  <a:fillRect t="-5814" r="-6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B16E14D-31B5-504A-AFB1-85D92637B5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04875" y="131032"/>
                <a:ext cx="7549588" cy="1072753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Cas 1: Réduire la force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du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br>
                  <a:rPr lang="fr-FR" dirty="0"/>
                </a:br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B16E14D-31B5-504A-AFB1-85D92637B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04875" y="131032"/>
                <a:ext cx="7549588" cy="1072753"/>
              </a:xfrm>
              <a:blipFill>
                <a:blip r:embed="rId4"/>
                <a:stretch>
                  <a:fillRect l="-840" t="-164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70D26-B502-6A48-8FF5-C2C0FB11D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E6293-E5E0-5942-95A4-6E45A0AF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E6DC-E63E-6745-926D-47C9147B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964FD1-392A-9A48-B798-5486187D386B}"/>
              </a:ext>
            </a:extLst>
          </p:cNvPr>
          <p:cNvGrpSpPr/>
          <p:nvPr/>
        </p:nvGrpSpPr>
        <p:grpSpPr>
          <a:xfrm>
            <a:off x="904875" y="2531488"/>
            <a:ext cx="2351753" cy="1838201"/>
            <a:chOff x="539939" y="1857364"/>
            <a:chExt cx="2351753" cy="183820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6F46F96-332E-9D4B-A8D5-53C587BAFFA3}"/>
                </a:ext>
              </a:extLst>
            </p:cNvPr>
            <p:cNvSpPr/>
            <p:nvPr/>
          </p:nvSpPr>
          <p:spPr>
            <a:xfrm>
              <a:off x="1150839" y="2645221"/>
              <a:ext cx="555778" cy="865678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BF603D-31F3-6944-83D6-CB41B9E8A750}"/>
                </a:ext>
              </a:extLst>
            </p:cNvPr>
            <p:cNvCxnSpPr/>
            <p:nvPr/>
          </p:nvCxnSpPr>
          <p:spPr>
            <a:xfrm flipV="1">
              <a:off x="539939" y="1857364"/>
              <a:ext cx="2351753" cy="1422327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00B805-8231-EA47-9212-C2AAD0368125}"/>
                </a:ext>
              </a:extLst>
            </p:cNvPr>
            <p:cNvCxnSpPr/>
            <p:nvPr/>
          </p:nvCxnSpPr>
          <p:spPr>
            <a:xfrm rot="19800000" flipV="1">
              <a:off x="1340285" y="2479989"/>
              <a:ext cx="1019484" cy="19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" name="Object 3">
              <a:extLst>
                <a:ext uri="{FF2B5EF4-FFF2-40B4-BE49-F238E27FC236}">
                  <a16:creationId xmlns:a16="http://schemas.microsoft.com/office/drawing/2014/main" id="{10C4EF3E-2F79-C244-81F6-1F75D78BF26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0683045"/>
                </p:ext>
              </p:extLst>
            </p:nvPr>
          </p:nvGraphicFramePr>
          <p:xfrm>
            <a:off x="1643042" y="2020870"/>
            <a:ext cx="323850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9" name="Equation" r:id="rId5" imgW="177569" imgH="266353" progId="Equation.3">
                    <p:embed/>
                  </p:oleObj>
                </mc:Choice>
                <mc:Fallback>
                  <p:oleObj name="Equation" r:id="rId5" imgW="177569" imgH="266353" progId="Equation.3">
                    <p:embed/>
                    <p:pic>
                      <p:nvPicPr>
                        <p:cNvPr id="3481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3042" y="2020870"/>
                          <a:ext cx="323850" cy="4841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C1E12B-32F9-9048-B7D4-4ED78E4B0598}"/>
                </a:ext>
              </a:extLst>
            </p:cNvPr>
            <p:cNvSpPr/>
            <p:nvPr/>
          </p:nvSpPr>
          <p:spPr>
            <a:xfrm>
              <a:off x="1357290" y="2735250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65E704-A83B-9148-9E13-2763CBAB2514}"/>
                </a:ext>
              </a:extLst>
            </p:cNvPr>
            <p:cNvSpPr txBox="1"/>
            <p:nvPr/>
          </p:nvSpPr>
          <p:spPr>
            <a:xfrm>
              <a:off x="1142976" y="23780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269F70-5C26-CF45-81EE-2DF1DAA42954}"/>
                </a:ext>
              </a:extLst>
            </p:cNvPr>
            <p:cNvSpPr/>
            <p:nvPr/>
          </p:nvSpPr>
          <p:spPr>
            <a:xfrm>
              <a:off x="1373570" y="336851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5E4262-8716-9F40-917A-AF65656EDDA2}"/>
                </a:ext>
              </a:extLst>
            </p:cNvPr>
            <p:cNvSpPr txBox="1"/>
            <p:nvPr/>
          </p:nvSpPr>
          <p:spPr>
            <a:xfrm>
              <a:off x="1407319" y="332623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C482F1-B344-934F-B889-FE5234E3C544}"/>
              </a:ext>
            </a:extLst>
          </p:cNvPr>
          <p:cNvGrpSpPr/>
          <p:nvPr/>
        </p:nvGrpSpPr>
        <p:grpSpPr>
          <a:xfrm>
            <a:off x="3264491" y="2559477"/>
            <a:ext cx="2756907" cy="1832452"/>
            <a:chOff x="4672613" y="1915072"/>
            <a:chExt cx="2756907" cy="1832452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048ED8E-15A0-164A-823A-C6E4B0E777CE}"/>
                </a:ext>
              </a:extLst>
            </p:cNvPr>
            <p:cNvSpPr/>
            <p:nvPr/>
          </p:nvSpPr>
          <p:spPr>
            <a:xfrm>
              <a:off x="5283513" y="2697180"/>
              <a:ext cx="555778" cy="865678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6B50A2-37FC-9045-A38B-256574709612}"/>
                </a:ext>
              </a:extLst>
            </p:cNvPr>
            <p:cNvCxnSpPr/>
            <p:nvPr/>
          </p:nvCxnSpPr>
          <p:spPr>
            <a:xfrm flipV="1">
              <a:off x="4672613" y="1915072"/>
              <a:ext cx="2351753" cy="1422327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1E0AABB-C885-404B-9B68-A6769B398734}"/>
                </a:ext>
              </a:extLst>
            </p:cNvPr>
            <p:cNvCxnSpPr/>
            <p:nvPr/>
          </p:nvCxnSpPr>
          <p:spPr>
            <a:xfrm flipV="1">
              <a:off x="5077767" y="2306622"/>
              <a:ext cx="2351753" cy="1422327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530F04-EA7B-4949-9447-9B29432DF40E}"/>
                </a:ext>
              </a:extLst>
            </p:cNvPr>
            <p:cNvCxnSpPr/>
            <p:nvPr/>
          </p:nvCxnSpPr>
          <p:spPr>
            <a:xfrm rot="19800000" flipV="1">
              <a:off x="5472959" y="2537697"/>
              <a:ext cx="1019484" cy="19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7A7EFF3-8464-8F47-9AC8-83D3C77C9102}"/>
                </a:ext>
              </a:extLst>
            </p:cNvPr>
            <p:cNvCxnSpPr/>
            <p:nvPr/>
          </p:nvCxnSpPr>
          <p:spPr>
            <a:xfrm>
              <a:off x="6760458" y="1999160"/>
              <a:ext cx="360040" cy="5760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C9EE94-B38A-2447-9628-CE6529BC602E}"/>
                </a:ext>
              </a:extLst>
            </p:cNvPr>
            <p:cNvCxnSpPr/>
            <p:nvPr/>
          </p:nvCxnSpPr>
          <p:spPr>
            <a:xfrm flipV="1">
              <a:off x="6760458" y="1967900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524CF5-058F-CD46-BE8C-7CD2C3575DB8}"/>
                </a:ext>
              </a:extLst>
            </p:cNvPr>
            <p:cNvCxnSpPr/>
            <p:nvPr/>
          </p:nvCxnSpPr>
          <p:spPr>
            <a:xfrm flipV="1">
              <a:off x="7038896" y="2445419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4D5295-1BBC-DB4C-B5A7-CB15302B0CD4}"/>
                </a:ext>
              </a:extLst>
            </p:cNvPr>
            <p:cNvSpPr txBox="1"/>
            <p:nvPr/>
          </p:nvSpPr>
          <p:spPr>
            <a:xfrm>
              <a:off x="6904474" y="199916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887EC7C-E599-3845-B664-114B38070397}"/>
                </a:ext>
              </a:extLst>
            </p:cNvPr>
            <p:cNvSpPr/>
            <p:nvPr/>
          </p:nvSpPr>
          <p:spPr>
            <a:xfrm>
              <a:off x="5489964" y="2792958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D8C9DF-70E1-464F-8D98-7DC3FA198298}"/>
                </a:ext>
              </a:extLst>
            </p:cNvPr>
            <p:cNvSpPr txBox="1"/>
            <p:nvPr/>
          </p:nvSpPr>
          <p:spPr>
            <a:xfrm>
              <a:off x="5275650" y="243576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46EF28-B9B7-9347-8FE6-2F84E36DBE2E}"/>
                </a:ext>
              </a:extLst>
            </p:cNvPr>
            <p:cNvSpPr/>
            <p:nvPr/>
          </p:nvSpPr>
          <p:spPr>
            <a:xfrm>
              <a:off x="5506419" y="3420475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C72AB-7398-E843-B576-C781D12169B2}"/>
                </a:ext>
              </a:extLst>
            </p:cNvPr>
            <p:cNvSpPr txBox="1"/>
            <p:nvPr/>
          </p:nvSpPr>
          <p:spPr>
            <a:xfrm>
              <a:off x="5540168" y="337819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736977-D735-7D47-BCB6-9022BCEB339C}"/>
                </a:ext>
              </a:extLst>
            </p:cNvPr>
            <p:cNvSpPr/>
            <p:nvPr/>
          </p:nvSpPr>
          <p:spPr>
            <a:xfrm>
              <a:off x="5489964" y="2787209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739A14-4827-BF4F-AFA3-5A9DF591F4BF}"/>
              </a:ext>
            </a:extLst>
          </p:cNvPr>
          <p:cNvGrpSpPr/>
          <p:nvPr/>
        </p:nvGrpSpPr>
        <p:grpSpPr>
          <a:xfrm>
            <a:off x="6000965" y="2544182"/>
            <a:ext cx="2756907" cy="1832452"/>
            <a:chOff x="142844" y="4143380"/>
            <a:chExt cx="2756907" cy="1832452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4379574-90E7-6149-B811-38EA4A585C5E}"/>
                </a:ext>
              </a:extLst>
            </p:cNvPr>
            <p:cNvSpPr/>
            <p:nvPr/>
          </p:nvSpPr>
          <p:spPr>
            <a:xfrm>
              <a:off x="759211" y="4929666"/>
              <a:ext cx="555778" cy="865678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80E3A3-29F0-9444-832D-691AD4D4D1AA}"/>
                </a:ext>
              </a:extLst>
            </p:cNvPr>
            <p:cNvCxnSpPr/>
            <p:nvPr/>
          </p:nvCxnSpPr>
          <p:spPr>
            <a:xfrm flipV="1">
              <a:off x="142844" y="4143380"/>
              <a:ext cx="2351753" cy="1422327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4D5368C-9A68-1B43-945F-4D9BDF1BED1A}"/>
                </a:ext>
              </a:extLst>
            </p:cNvPr>
            <p:cNvCxnSpPr/>
            <p:nvPr/>
          </p:nvCxnSpPr>
          <p:spPr>
            <a:xfrm flipV="1">
              <a:off x="547998" y="4534930"/>
              <a:ext cx="2351753" cy="1422327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000194C-5E34-204B-8EE3-622419D3C286}"/>
                </a:ext>
              </a:extLst>
            </p:cNvPr>
            <p:cNvCxnSpPr/>
            <p:nvPr/>
          </p:nvCxnSpPr>
          <p:spPr>
            <a:xfrm>
              <a:off x="2230689" y="4227468"/>
              <a:ext cx="360040" cy="5760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BF7434-9DBD-B84D-BECE-031D600F1BDD}"/>
                </a:ext>
              </a:extLst>
            </p:cNvPr>
            <p:cNvCxnSpPr/>
            <p:nvPr/>
          </p:nvCxnSpPr>
          <p:spPr>
            <a:xfrm flipV="1">
              <a:off x="2230689" y="4205448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F71FD3C-39FD-AD4C-A9C4-0B85EABBE06D}"/>
                </a:ext>
              </a:extLst>
            </p:cNvPr>
            <p:cNvCxnSpPr/>
            <p:nvPr/>
          </p:nvCxnSpPr>
          <p:spPr>
            <a:xfrm flipV="1">
              <a:off x="2509127" y="4673727"/>
              <a:ext cx="72008" cy="144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A5A587-6889-E24F-8884-2B06D8FEB45C}"/>
                </a:ext>
              </a:extLst>
            </p:cNvPr>
            <p:cNvSpPr txBox="1"/>
            <p:nvPr/>
          </p:nvSpPr>
          <p:spPr>
            <a:xfrm>
              <a:off x="2374705" y="42274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AB5B7D5-BD7C-144F-9978-9BCD0EFB28B4}"/>
                </a:ext>
              </a:extLst>
            </p:cNvPr>
            <p:cNvSpPr/>
            <p:nvPr/>
          </p:nvSpPr>
          <p:spPr>
            <a:xfrm>
              <a:off x="960195" y="5021266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2B166A-6027-7647-B7C0-F9EEBFA1A98A}"/>
                </a:ext>
              </a:extLst>
            </p:cNvPr>
            <p:cNvSpPr txBox="1"/>
            <p:nvPr/>
          </p:nvSpPr>
          <p:spPr>
            <a:xfrm>
              <a:off x="745881" y="466407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84127D6-D5CD-0541-8A4D-D9A468505A61}"/>
                </a:ext>
              </a:extLst>
            </p:cNvPr>
            <p:cNvSpPr/>
            <p:nvPr/>
          </p:nvSpPr>
          <p:spPr>
            <a:xfrm>
              <a:off x="976650" y="5648783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7111EE-8AB0-8A4E-936D-7690EF808842}"/>
                </a:ext>
              </a:extLst>
            </p:cNvPr>
            <p:cNvSpPr txBox="1"/>
            <p:nvPr/>
          </p:nvSpPr>
          <p:spPr>
            <a:xfrm>
              <a:off x="1010399" y="5606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dirty="0"/>
            </a:p>
          </p:txBody>
        </p:sp>
        <p:graphicFrame>
          <p:nvGraphicFramePr>
            <p:cNvPr id="46" name="Object 5">
              <a:extLst>
                <a:ext uri="{FF2B5EF4-FFF2-40B4-BE49-F238E27FC236}">
                  <a16:creationId xmlns:a16="http://schemas.microsoft.com/office/drawing/2014/main" id="{C90AB6B0-AE3B-DA45-A8A0-6B3BF31C46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8150838"/>
                </p:ext>
              </p:extLst>
            </p:nvPr>
          </p:nvGraphicFramePr>
          <p:xfrm>
            <a:off x="1399553" y="5392186"/>
            <a:ext cx="323850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0" name="Equation" r:id="rId7" imgW="177569" imgH="266353" progId="Equation.3">
                    <p:embed/>
                  </p:oleObj>
                </mc:Choice>
                <mc:Fallback>
                  <p:oleObj name="Equation" r:id="rId7" imgW="177569" imgH="266353" progId="Equation.3">
                    <p:embed/>
                    <p:pic>
                      <p:nvPicPr>
                        <p:cNvPr id="5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9553" y="5392186"/>
                          <a:ext cx="323850" cy="4841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F034205-8CD3-0E4C-B95A-43D5239242D7}"/>
                </a:ext>
              </a:extLst>
            </p:cNvPr>
            <p:cNvSpPr/>
            <p:nvPr/>
          </p:nvSpPr>
          <p:spPr>
            <a:xfrm>
              <a:off x="965662" y="5019695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980D199-458A-F145-B011-3CD2BFCA999D}"/>
              </a:ext>
            </a:extLst>
          </p:cNvPr>
          <p:cNvSpPr txBox="1"/>
          <p:nvPr/>
        </p:nvSpPr>
        <p:spPr>
          <a:xfrm>
            <a:off x="1388639" y="4463287"/>
            <a:ext cx="10577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Système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CF5FEC-687A-CB41-942A-0B17CE404082}"/>
              </a:ext>
            </a:extLst>
          </p:cNvPr>
          <p:cNvSpPr txBox="1"/>
          <p:nvPr/>
        </p:nvSpPr>
        <p:spPr>
          <a:xfrm>
            <a:off x="4020265" y="4463287"/>
            <a:ext cx="10577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Système 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8FD7D6-E671-3C4E-87CB-B77FC3F5A184}"/>
              </a:ext>
            </a:extLst>
          </p:cNvPr>
          <p:cNvSpPr txBox="1"/>
          <p:nvPr/>
        </p:nvSpPr>
        <p:spPr>
          <a:xfrm>
            <a:off x="6651891" y="4463287"/>
            <a:ext cx="10577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Système 3</a:t>
            </a:r>
          </a:p>
        </p:txBody>
      </p:sp>
    </p:spTree>
    <p:extLst>
      <p:ext uri="{BB962C8B-B14F-4D97-AF65-F5344CB8AC3E}">
        <p14:creationId xmlns:p14="http://schemas.microsoft.com/office/powerpoint/2010/main" val="178250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BB9B3E-74E0-0B47-B2D2-C934DE729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71979"/>
                <a:ext cx="7726363" cy="3386772"/>
              </a:xfrm>
            </p:spPr>
            <p:txBody>
              <a:bodyPr/>
              <a:lstStyle/>
              <a:p>
                <a:r>
                  <a:rPr lang="fr-FR" dirty="0"/>
                  <a:t>Une force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dirty="0"/>
                  <a:t> est statiquement équivalente à une force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si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est sur la ligne d‘action de la force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Les forces ont le caractère de vecteurs </a:t>
                </a:r>
                <a:r>
                  <a:rPr lang="fr-FR" b="1" dirty="0"/>
                  <a:t>glissants </a:t>
                </a:r>
                <a:r>
                  <a:rPr lang="fr-FR" dirty="0"/>
                  <a:t>du point de vue statique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BB9B3E-74E0-0B47-B2D2-C934DE729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71979"/>
                <a:ext cx="7726363" cy="3386772"/>
              </a:xfrm>
              <a:blipFill>
                <a:blip r:embed="rId3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1233567-2C84-D04A-816E-8ED3FC5745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FR" dirty="0"/>
                  <a:t>Cas 2: Réduire la force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du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au point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quand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est sur la ligne d’action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br>
                  <a:rPr lang="fr-FR" dirty="0"/>
                </a:br>
                <a:br>
                  <a:rPr lang="fr-FR" dirty="0"/>
                </a:br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1233567-2C84-D04A-816E-8ED3FC5745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723" t="-141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70E94-90DF-AD4B-85FF-EC6E8913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39B55-9416-3746-89EC-9A219AC15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B32D0-B2E3-CF4A-88AE-ED70EBA1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65A9E9-CFC9-E84E-B97C-F2B857B341E0}"/>
              </a:ext>
            </a:extLst>
          </p:cNvPr>
          <p:cNvGrpSpPr/>
          <p:nvPr/>
        </p:nvGrpSpPr>
        <p:grpSpPr>
          <a:xfrm>
            <a:off x="1141288" y="2619455"/>
            <a:ext cx="3038695" cy="1850956"/>
            <a:chOff x="961801" y="1785926"/>
            <a:chExt cx="3038695" cy="185095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55DAF9E-BE13-D64B-A40B-FD01B6808D5A}"/>
                </a:ext>
              </a:extLst>
            </p:cNvPr>
            <p:cNvSpPr/>
            <p:nvPr/>
          </p:nvSpPr>
          <p:spPr>
            <a:xfrm rot="3600000">
              <a:off x="1797008" y="1965553"/>
              <a:ext cx="590161" cy="2165843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2DA3F6E-4511-D547-8430-5A9426313839}"/>
                </a:ext>
              </a:extLst>
            </p:cNvPr>
            <p:cNvCxnSpPr/>
            <p:nvPr/>
          </p:nvCxnSpPr>
          <p:spPr>
            <a:xfrm flipV="1">
              <a:off x="1000100" y="1785926"/>
              <a:ext cx="3000396" cy="185095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E35B5DF-4F9C-EE44-ACCC-7BE464A83669}"/>
                </a:ext>
              </a:extLst>
            </p:cNvPr>
            <p:cNvCxnSpPr/>
            <p:nvPr/>
          </p:nvCxnSpPr>
          <p:spPr>
            <a:xfrm rot="19800000" flipV="1">
              <a:off x="1159110" y="3205053"/>
              <a:ext cx="1019484" cy="197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1" name="Object 3">
              <a:extLst>
                <a:ext uri="{FF2B5EF4-FFF2-40B4-BE49-F238E27FC236}">
                  <a16:creationId xmlns:a16="http://schemas.microsoft.com/office/drawing/2014/main" id="{16307E1C-EF81-9A49-81DD-FE58566BB5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3190259"/>
                </p:ext>
              </p:extLst>
            </p:nvPr>
          </p:nvGraphicFramePr>
          <p:xfrm>
            <a:off x="1354005" y="2655974"/>
            <a:ext cx="323850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Equation" r:id="rId5" imgW="177569" imgH="266353" progId="Equation.3">
                    <p:embed/>
                  </p:oleObj>
                </mc:Choice>
                <mc:Fallback>
                  <p:oleObj name="Equation" r:id="rId5" imgW="177569" imgH="266353" progId="Equation.3">
                    <p:embed/>
                    <p:pic>
                      <p:nvPicPr>
                        <p:cNvPr id="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4005" y="2655974"/>
                          <a:ext cx="323850" cy="4841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6DB25D-0B74-4C45-9F9D-172D88C2F5EB}"/>
                </a:ext>
              </a:extLst>
            </p:cNvPr>
            <p:cNvSpPr/>
            <p:nvPr/>
          </p:nvSpPr>
          <p:spPr>
            <a:xfrm>
              <a:off x="1176115" y="346031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93AAA9-FCC6-334C-9E90-99CEF642EAEF}"/>
                </a:ext>
              </a:extLst>
            </p:cNvPr>
            <p:cNvSpPr txBox="1"/>
            <p:nvPr/>
          </p:nvSpPr>
          <p:spPr>
            <a:xfrm>
              <a:off x="961801" y="310312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A39892-3CC0-1B49-A759-4B1BC94EBA0E}"/>
                </a:ext>
              </a:extLst>
            </p:cNvPr>
            <p:cNvSpPr/>
            <p:nvPr/>
          </p:nvSpPr>
          <p:spPr>
            <a:xfrm>
              <a:off x="2806789" y="2466973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7EDE7E-BF68-4E48-A6B2-9FB917A9F281}"/>
                </a:ext>
              </a:extLst>
            </p:cNvPr>
            <p:cNvSpPr txBox="1"/>
            <p:nvPr/>
          </p:nvSpPr>
          <p:spPr>
            <a:xfrm>
              <a:off x="2592475" y="210978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C86B5F-95BF-D447-8301-4BF782CABA26}"/>
              </a:ext>
            </a:extLst>
          </p:cNvPr>
          <p:cNvGrpSpPr/>
          <p:nvPr/>
        </p:nvGrpSpPr>
        <p:grpSpPr>
          <a:xfrm>
            <a:off x="5356130" y="2619455"/>
            <a:ext cx="3038695" cy="1850956"/>
            <a:chOff x="5176643" y="1785926"/>
            <a:chExt cx="3038695" cy="1850956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23861B5-CD6D-CD48-B6CE-F087D2027BC2}"/>
                </a:ext>
              </a:extLst>
            </p:cNvPr>
            <p:cNvSpPr/>
            <p:nvPr/>
          </p:nvSpPr>
          <p:spPr>
            <a:xfrm rot="3600000">
              <a:off x="6001504" y="1966656"/>
              <a:ext cx="590161" cy="2165843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54BD2E-F376-664D-BB5C-5D51ABD4A8AC}"/>
                </a:ext>
              </a:extLst>
            </p:cNvPr>
            <p:cNvCxnSpPr/>
            <p:nvPr/>
          </p:nvCxnSpPr>
          <p:spPr>
            <a:xfrm flipV="1">
              <a:off x="5214942" y="1785926"/>
              <a:ext cx="3000396" cy="185095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50BF74B-E342-3240-9350-8B00FF651D95}"/>
                </a:ext>
              </a:extLst>
            </p:cNvPr>
            <p:cNvSpPr/>
            <p:nvPr/>
          </p:nvSpPr>
          <p:spPr>
            <a:xfrm>
              <a:off x="5390957" y="3460314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314ECB-F884-AD43-8817-7EB7B7EDD9B5}"/>
                </a:ext>
              </a:extLst>
            </p:cNvPr>
            <p:cNvSpPr txBox="1"/>
            <p:nvPr/>
          </p:nvSpPr>
          <p:spPr>
            <a:xfrm>
              <a:off x="5176643" y="310312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CF9342-202E-5846-A6B9-669397D07583}"/>
                </a:ext>
              </a:extLst>
            </p:cNvPr>
            <p:cNvSpPr/>
            <p:nvPr/>
          </p:nvSpPr>
          <p:spPr>
            <a:xfrm>
              <a:off x="7021631" y="2466973"/>
              <a:ext cx="71438" cy="714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3B193E-985F-0C4F-87CB-AEA34DA65DFE}"/>
                </a:ext>
              </a:extLst>
            </p:cNvPr>
            <p:cNvSpPr txBox="1"/>
            <p:nvPr/>
          </p:nvSpPr>
          <p:spPr>
            <a:xfrm>
              <a:off x="6807317" y="210978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497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A0A875-0BB8-1E42-BC68-3D87E5A49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78364"/>
                <a:ext cx="7726363" cy="3386772"/>
              </a:xfrm>
            </p:spPr>
            <p:txBody>
              <a:bodyPr/>
              <a:lstStyle/>
              <a:p>
                <a:r>
                  <a:rPr lang="fr-FR" dirty="0"/>
                  <a:t>Le vecteur moment est indépendant du choix de point d‘application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: C’est un vecteur </a:t>
                </a:r>
                <a:r>
                  <a:rPr lang="fr-FR" b="1" dirty="0"/>
                  <a:t>libre</a:t>
                </a:r>
                <a:r>
                  <a:rPr lang="fr-FR" dirty="0"/>
                  <a:t>.</a:t>
                </a:r>
              </a:p>
              <a:p>
                <a:r>
                  <a:rPr lang="fr-FR" dirty="0"/>
                  <a:t>Un moment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au point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 est statiquement équivalent à un moment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au point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FR" dirty="0"/>
                  <a:t>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FR" dirty="0"/>
                  <a:t> sont des points quelconques)</a:t>
                </a:r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A0A875-0BB8-1E42-BC68-3D87E5A49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78364"/>
                <a:ext cx="7726363" cy="3386772"/>
              </a:xfrm>
              <a:blipFill>
                <a:blip r:embed="rId3"/>
                <a:stretch>
                  <a:fillRect t="-22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2AE8704-D1D7-C84D-ACEA-688CD03B24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fr-FR" dirty="0"/>
                  <a:t>Cas 3: Réduire le moment </a:t>
                </a:r>
                <a14:m>
                  <m:oMath xmlns:m="http://schemas.openxmlformats.org/officeDocument/2006/math">
                    <m:r>
                      <a:rPr lang="fr-FR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FR" dirty="0"/>
                  <a:t> du point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fr-FR" dirty="0"/>
                  <a:t> au point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br>
                  <a:rPr lang="fr-FR" i="1" dirty="0"/>
                </a:br>
                <a:endParaRPr lang="fr-F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2AE8704-D1D7-C84D-ACEA-688CD03B24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723" t="-141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41415-32A9-4447-BD92-C746FF80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2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1BD2F-5EA9-724D-9E26-6C966E7B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0370F-7D7E-D841-982D-E0BE0CB9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4F9A91-5BC5-5D45-92E8-D389D4A894AF}"/>
              </a:ext>
            </a:extLst>
          </p:cNvPr>
          <p:cNvGrpSpPr/>
          <p:nvPr/>
        </p:nvGrpSpPr>
        <p:grpSpPr>
          <a:xfrm>
            <a:off x="3689737" y="2600684"/>
            <a:ext cx="2067265" cy="1578352"/>
            <a:chOff x="3357554" y="1643050"/>
            <a:chExt cx="2357453" cy="179991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015FBFB-6257-D34B-9E59-2AB4F0B3ED47}"/>
                </a:ext>
              </a:extLst>
            </p:cNvPr>
            <p:cNvSpPr/>
            <p:nvPr/>
          </p:nvSpPr>
          <p:spPr>
            <a:xfrm>
              <a:off x="3640802" y="1831983"/>
              <a:ext cx="2071701" cy="161097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0C827E-E3CF-B841-B58E-AA4BB42FC7A3}"/>
                </a:ext>
              </a:extLst>
            </p:cNvPr>
            <p:cNvCxnSpPr/>
            <p:nvPr/>
          </p:nvCxnSpPr>
          <p:spPr>
            <a:xfrm flipV="1">
              <a:off x="3357554" y="1643050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80C74BB-F70D-974C-95DC-1094DDB26E98}"/>
                </a:ext>
              </a:extLst>
            </p:cNvPr>
            <p:cNvCxnSpPr/>
            <p:nvPr/>
          </p:nvCxnSpPr>
          <p:spPr>
            <a:xfrm flipV="1">
              <a:off x="3704004" y="1991094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41CE15-6BF1-9D43-8F9C-D58CB5BFAD2D}"/>
                </a:ext>
              </a:extLst>
            </p:cNvPr>
            <p:cNvSpPr/>
            <p:nvPr/>
          </p:nvSpPr>
          <p:spPr>
            <a:xfrm>
              <a:off x="4945821" y="3294062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EC197E-4EE1-3442-8AFB-064F7A645635}"/>
                </a:ext>
              </a:extLst>
            </p:cNvPr>
            <p:cNvSpPr txBox="1"/>
            <p:nvPr/>
          </p:nvSpPr>
          <p:spPr>
            <a:xfrm>
              <a:off x="4762560" y="2976559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O</a:t>
              </a:r>
              <a:endParaRPr lang="de-DE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D7619E-39BE-9F4B-977D-206F9F66989F}"/>
                </a:ext>
              </a:extLst>
            </p:cNvPr>
            <p:cNvSpPr/>
            <p:nvPr/>
          </p:nvSpPr>
          <p:spPr>
            <a:xfrm>
              <a:off x="5495606" y="2786058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EFEFA6-7F04-6B46-A44C-A9B9F7E59FBC}"/>
                </a:ext>
              </a:extLst>
            </p:cNvPr>
            <p:cNvSpPr txBox="1"/>
            <p:nvPr/>
          </p:nvSpPr>
          <p:spPr>
            <a:xfrm>
              <a:off x="5312344" y="2468556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P</a:t>
              </a:r>
              <a:endParaRPr lang="de-DE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3C50C7-1D9E-0649-BDA9-AFADB4691914}"/>
              </a:ext>
            </a:extLst>
          </p:cNvPr>
          <p:cNvGrpSpPr/>
          <p:nvPr/>
        </p:nvGrpSpPr>
        <p:grpSpPr>
          <a:xfrm>
            <a:off x="6387752" y="2571750"/>
            <a:ext cx="2067265" cy="1565871"/>
            <a:chOff x="6357950" y="1643050"/>
            <a:chExt cx="2357453" cy="178567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C29E028-B2A6-6741-AE42-478A633ADACA}"/>
                </a:ext>
              </a:extLst>
            </p:cNvPr>
            <p:cNvSpPr/>
            <p:nvPr/>
          </p:nvSpPr>
          <p:spPr>
            <a:xfrm>
              <a:off x="6641580" y="1817750"/>
              <a:ext cx="2071701" cy="161097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BDDAE85-0213-5E41-B2CB-F8E999AC9E8A}"/>
                </a:ext>
              </a:extLst>
            </p:cNvPr>
            <p:cNvCxnSpPr/>
            <p:nvPr/>
          </p:nvCxnSpPr>
          <p:spPr>
            <a:xfrm flipV="1">
              <a:off x="6357950" y="1643050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401A6CE-43E1-2A44-A748-7151824CFC21}"/>
                </a:ext>
              </a:extLst>
            </p:cNvPr>
            <p:cNvCxnSpPr/>
            <p:nvPr/>
          </p:nvCxnSpPr>
          <p:spPr>
            <a:xfrm flipV="1">
              <a:off x="6704400" y="1991094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C8839E-B369-864D-B5DB-F870DE307FE2}"/>
                </a:ext>
              </a:extLst>
            </p:cNvPr>
            <p:cNvSpPr/>
            <p:nvPr/>
          </p:nvSpPr>
          <p:spPr>
            <a:xfrm>
              <a:off x="7946217" y="3294062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3E0BAF-C929-4F4B-B69F-BAA9AC847DFF}"/>
                </a:ext>
              </a:extLst>
            </p:cNvPr>
            <p:cNvSpPr txBox="1"/>
            <p:nvPr/>
          </p:nvSpPr>
          <p:spPr>
            <a:xfrm>
              <a:off x="7762956" y="2976559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O</a:t>
              </a:r>
              <a:endParaRPr lang="de-DE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BFFF1CB-36AC-5340-B269-AF996BD9C562}"/>
                </a:ext>
              </a:extLst>
            </p:cNvPr>
            <p:cNvSpPr/>
            <p:nvPr/>
          </p:nvSpPr>
          <p:spPr>
            <a:xfrm>
              <a:off x="8496002" y="2786058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C38D62-1457-E849-8AA9-358678129F7C}"/>
                </a:ext>
              </a:extLst>
            </p:cNvPr>
            <p:cNvSpPr txBox="1"/>
            <p:nvPr/>
          </p:nvSpPr>
          <p:spPr>
            <a:xfrm>
              <a:off x="8312740" y="2468556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P</a:t>
              </a:r>
              <a:endParaRPr lang="de-DE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F7A442-0B17-E442-BD48-BF6810028B08}"/>
              </a:ext>
            </a:extLst>
          </p:cNvPr>
          <p:cNvGrpSpPr/>
          <p:nvPr/>
        </p:nvGrpSpPr>
        <p:grpSpPr>
          <a:xfrm>
            <a:off x="1010248" y="2589128"/>
            <a:ext cx="2067265" cy="1566110"/>
            <a:chOff x="285720" y="1643050"/>
            <a:chExt cx="2357453" cy="178594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311027F-EEE3-2F40-9DB8-7E955491B48E}"/>
                </a:ext>
              </a:extLst>
            </p:cNvPr>
            <p:cNvSpPr/>
            <p:nvPr/>
          </p:nvSpPr>
          <p:spPr>
            <a:xfrm>
              <a:off x="571472" y="1818022"/>
              <a:ext cx="2071701" cy="1610977"/>
            </a:xfrm>
            <a:custGeom>
              <a:avLst/>
              <a:gdLst>
                <a:gd name="connsiteX0" fmla="*/ 1242997 w 1269815"/>
                <a:gd name="connsiteY0" fmla="*/ 427473 h 1888950"/>
                <a:gd name="connsiteX1" fmla="*/ 1242997 w 1269815"/>
                <a:gd name="connsiteY1" fmla="*/ 427473 h 1888950"/>
                <a:gd name="connsiteX2" fmla="*/ 1219551 w 1269815"/>
                <a:gd name="connsiteY2" fmla="*/ 364950 h 1888950"/>
                <a:gd name="connsiteX3" fmla="*/ 1203921 w 1269815"/>
                <a:gd name="connsiteY3" fmla="*/ 341503 h 1888950"/>
                <a:gd name="connsiteX4" fmla="*/ 1180474 w 1269815"/>
                <a:gd name="connsiteY4" fmla="*/ 286796 h 1888950"/>
                <a:gd name="connsiteX5" fmla="*/ 1149213 w 1269815"/>
                <a:gd name="connsiteY5" fmla="*/ 263350 h 1888950"/>
                <a:gd name="connsiteX6" fmla="*/ 1094505 w 1269815"/>
                <a:gd name="connsiteY6" fmla="*/ 200827 h 1888950"/>
                <a:gd name="connsiteX7" fmla="*/ 1063244 w 1269815"/>
                <a:gd name="connsiteY7" fmla="*/ 153934 h 1888950"/>
                <a:gd name="connsiteX8" fmla="*/ 992905 w 1269815"/>
                <a:gd name="connsiteY8" fmla="*/ 107042 h 1888950"/>
                <a:gd name="connsiteX9" fmla="*/ 969459 w 1269815"/>
                <a:gd name="connsiteY9" fmla="*/ 91411 h 1888950"/>
                <a:gd name="connsiteX10" fmla="*/ 930382 w 1269815"/>
                <a:gd name="connsiteY10" fmla="*/ 83596 h 1888950"/>
                <a:gd name="connsiteX11" fmla="*/ 860044 w 1269815"/>
                <a:gd name="connsiteY11" fmla="*/ 60150 h 1888950"/>
                <a:gd name="connsiteX12" fmla="*/ 805336 w 1269815"/>
                <a:gd name="connsiteY12" fmla="*/ 44519 h 1888950"/>
                <a:gd name="connsiteX13" fmla="*/ 758444 w 1269815"/>
                <a:gd name="connsiteY13" fmla="*/ 28888 h 1888950"/>
                <a:gd name="connsiteX14" fmla="*/ 680290 w 1269815"/>
                <a:gd name="connsiteY14" fmla="*/ 13257 h 1888950"/>
                <a:gd name="connsiteX15" fmla="*/ 312967 w 1269815"/>
                <a:gd name="connsiteY15" fmla="*/ 28888 h 1888950"/>
                <a:gd name="connsiteX16" fmla="*/ 258259 w 1269815"/>
                <a:gd name="connsiteY16" fmla="*/ 44519 h 1888950"/>
                <a:gd name="connsiteX17" fmla="*/ 164474 w 1269815"/>
                <a:gd name="connsiteY17" fmla="*/ 122673 h 1888950"/>
                <a:gd name="connsiteX18" fmla="*/ 148844 w 1269815"/>
                <a:gd name="connsiteY18" fmla="*/ 146119 h 1888950"/>
                <a:gd name="connsiteX19" fmla="*/ 117582 w 1269815"/>
                <a:gd name="connsiteY19" fmla="*/ 208642 h 1888950"/>
                <a:gd name="connsiteX20" fmla="*/ 94136 w 1269815"/>
                <a:gd name="connsiteY20" fmla="*/ 286796 h 1888950"/>
                <a:gd name="connsiteX21" fmla="*/ 86321 w 1269815"/>
                <a:gd name="connsiteY21" fmla="*/ 310242 h 1888950"/>
                <a:gd name="connsiteX22" fmla="*/ 78505 w 1269815"/>
                <a:gd name="connsiteY22" fmla="*/ 357134 h 1888950"/>
                <a:gd name="connsiteX23" fmla="*/ 70690 w 1269815"/>
                <a:gd name="connsiteY23" fmla="*/ 380580 h 1888950"/>
                <a:gd name="connsiteX24" fmla="*/ 62874 w 1269815"/>
                <a:gd name="connsiteY24" fmla="*/ 411842 h 1888950"/>
                <a:gd name="connsiteX25" fmla="*/ 55059 w 1269815"/>
                <a:gd name="connsiteY25" fmla="*/ 450919 h 1888950"/>
                <a:gd name="connsiteX26" fmla="*/ 47244 w 1269815"/>
                <a:gd name="connsiteY26" fmla="*/ 497811 h 1888950"/>
                <a:gd name="connsiteX27" fmla="*/ 31613 w 1269815"/>
                <a:gd name="connsiteY27" fmla="*/ 521257 h 1888950"/>
                <a:gd name="connsiteX28" fmla="*/ 23797 w 1269815"/>
                <a:gd name="connsiteY28" fmla="*/ 669750 h 1888950"/>
                <a:gd name="connsiteX29" fmla="*/ 15982 w 1269815"/>
                <a:gd name="connsiteY29" fmla="*/ 716642 h 1888950"/>
                <a:gd name="connsiteX30" fmla="*/ 31613 w 1269815"/>
                <a:gd name="connsiteY30" fmla="*/ 1052703 h 1888950"/>
                <a:gd name="connsiteX31" fmla="*/ 47244 w 1269815"/>
                <a:gd name="connsiteY31" fmla="*/ 1162119 h 1888950"/>
                <a:gd name="connsiteX32" fmla="*/ 55059 w 1269815"/>
                <a:gd name="connsiteY32" fmla="*/ 1185565 h 1888950"/>
                <a:gd name="connsiteX33" fmla="*/ 62874 w 1269815"/>
                <a:gd name="connsiteY33" fmla="*/ 1248088 h 1888950"/>
                <a:gd name="connsiteX34" fmla="*/ 70690 w 1269815"/>
                <a:gd name="connsiteY34" fmla="*/ 1287165 h 1888950"/>
                <a:gd name="connsiteX35" fmla="*/ 78505 w 1269815"/>
                <a:gd name="connsiteY35" fmla="*/ 1365319 h 1888950"/>
                <a:gd name="connsiteX36" fmla="*/ 94136 w 1269815"/>
                <a:gd name="connsiteY36" fmla="*/ 1420027 h 1888950"/>
                <a:gd name="connsiteX37" fmla="*/ 109767 w 1269815"/>
                <a:gd name="connsiteY37" fmla="*/ 1505996 h 1888950"/>
                <a:gd name="connsiteX38" fmla="*/ 125397 w 1269815"/>
                <a:gd name="connsiteY38" fmla="*/ 1552888 h 1888950"/>
                <a:gd name="connsiteX39" fmla="*/ 141028 w 1269815"/>
                <a:gd name="connsiteY39" fmla="*/ 1607596 h 1888950"/>
                <a:gd name="connsiteX40" fmla="*/ 148844 w 1269815"/>
                <a:gd name="connsiteY40" fmla="*/ 1638857 h 1888950"/>
                <a:gd name="connsiteX41" fmla="*/ 164474 w 1269815"/>
                <a:gd name="connsiteY41" fmla="*/ 1662303 h 1888950"/>
                <a:gd name="connsiteX42" fmla="*/ 172290 w 1269815"/>
                <a:gd name="connsiteY42" fmla="*/ 1685750 h 1888950"/>
                <a:gd name="connsiteX43" fmla="*/ 219182 w 1269815"/>
                <a:gd name="connsiteY43" fmla="*/ 1748273 h 1888950"/>
                <a:gd name="connsiteX44" fmla="*/ 226997 w 1269815"/>
                <a:gd name="connsiteY44" fmla="*/ 1771719 h 1888950"/>
                <a:gd name="connsiteX45" fmla="*/ 305151 w 1269815"/>
                <a:gd name="connsiteY45" fmla="*/ 1834242 h 1888950"/>
                <a:gd name="connsiteX46" fmla="*/ 328597 w 1269815"/>
                <a:gd name="connsiteY46" fmla="*/ 1842057 h 1888950"/>
                <a:gd name="connsiteX47" fmla="*/ 359859 w 1269815"/>
                <a:gd name="connsiteY47" fmla="*/ 1857688 h 1888950"/>
                <a:gd name="connsiteX48" fmla="*/ 391121 w 1269815"/>
                <a:gd name="connsiteY48" fmla="*/ 1865503 h 1888950"/>
                <a:gd name="connsiteX49" fmla="*/ 414567 w 1269815"/>
                <a:gd name="connsiteY49" fmla="*/ 1873319 h 1888950"/>
                <a:gd name="connsiteX50" fmla="*/ 500536 w 1269815"/>
                <a:gd name="connsiteY50" fmla="*/ 1888950 h 1888950"/>
                <a:gd name="connsiteX51" fmla="*/ 680290 w 1269815"/>
                <a:gd name="connsiteY51" fmla="*/ 1881134 h 1888950"/>
                <a:gd name="connsiteX52" fmla="*/ 703736 w 1269815"/>
                <a:gd name="connsiteY52" fmla="*/ 1865503 h 1888950"/>
                <a:gd name="connsiteX53" fmla="*/ 734997 w 1269815"/>
                <a:gd name="connsiteY53" fmla="*/ 1842057 h 1888950"/>
                <a:gd name="connsiteX54" fmla="*/ 774074 w 1269815"/>
                <a:gd name="connsiteY54" fmla="*/ 1826427 h 1888950"/>
                <a:gd name="connsiteX55" fmla="*/ 852228 w 1269815"/>
                <a:gd name="connsiteY55" fmla="*/ 1763903 h 1888950"/>
                <a:gd name="connsiteX56" fmla="*/ 875674 w 1269815"/>
                <a:gd name="connsiteY56" fmla="*/ 1748273 h 1888950"/>
                <a:gd name="connsiteX57" fmla="*/ 906936 w 1269815"/>
                <a:gd name="connsiteY57" fmla="*/ 1732642 h 1888950"/>
                <a:gd name="connsiteX58" fmla="*/ 930382 w 1269815"/>
                <a:gd name="connsiteY58" fmla="*/ 1709196 h 1888950"/>
                <a:gd name="connsiteX59" fmla="*/ 961644 w 1269815"/>
                <a:gd name="connsiteY59" fmla="*/ 1693565 h 1888950"/>
                <a:gd name="connsiteX60" fmla="*/ 985090 w 1269815"/>
                <a:gd name="connsiteY60" fmla="*/ 1670119 h 1888950"/>
                <a:gd name="connsiteX61" fmla="*/ 1016351 w 1269815"/>
                <a:gd name="connsiteY61" fmla="*/ 1646673 h 1888950"/>
                <a:gd name="connsiteX62" fmla="*/ 1063244 w 1269815"/>
                <a:gd name="connsiteY62" fmla="*/ 1615411 h 1888950"/>
                <a:gd name="connsiteX63" fmla="*/ 1110136 w 1269815"/>
                <a:gd name="connsiteY63" fmla="*/ 1568519 h 1888950"/>
                <a:gd name="connsiteX64" fmla="*/ 1125767 w 1269815"/>
                <a:gd name="connsiteY64" fmla="*/ 1545073 h 1888950"/>
                <a:gd name="connsiteX65" fmla="*/ 1180474 w 1269815"/>
                <a:gd name="connsiteY65" fmla="*/ 1490365 h 1888950"/>
                <a:gd name="connsiteX66" fmla="*/ 1211736 w 1269815"/>
                <a:gd name="connsiteY66" fmla="*/ 1443473 h 1888950"/>
                <a:gd name="connsiteX67" fmla="*/ 1258628 w 1269815"/>
                <a:gd name="connsiteY67" fmla="*/ 1334057 h 1888950"/>
                <a:gd name="connsiteX68" fmla="*/ 1266444 w 1269815"/>
                <a:gd name="connsiteY68" fmla="*/ 1302796 h 1888950"/>
                <a:gd name="connsiteX69" fmla="*/ 1250813 w 1269815"/>
                <a:gd name="connsiteY69" fmla="*/ 1029257 h 1888950"/>
                <a:gd name="connsiteX70" fmla="*/ 1242997 w 1269815"/>
                <a:gd name="connsiteY70" fmla="*/ 1005811 h 1888950"/>
                <a:gd name="connsiteX71" fmla="*/ 1227367 w 1269815"/>
                <a:gd name="connsiteY71" fmla="*/ 919842 h 1888950"/>
                <a:gd name="connsiteX72" fmla="*/ 1211736 w 1269815"/>
                <a:gd name="connsiteY72" fmla="*/ 857319 h 1888950"/>
                <a:gd name="connsiteX73" fmla="*/ 1211736 w 1269815"/>
                <a:gd name="connsiteY73" fmla="*/ 536888 h 1888950"/>
                <a:gd name="connsiteX74" fmla="*/ 1219551 w 1269815"/>
                <a:gd name="connsiteY74" fmla="*/ 474365 h 1888950"/>
                <a:gd name="connsiteX75" fmla="*/ 1227367 w 1269815"/>
                <a:gd name="connsiteY75" fmla="*/ 450919 h 1888950"/>
                <a:gd name="connsiteX76" fmla="*/ 1242997 w 1269815"/>
                <a:gd name="connsiteY76" fmla="*/ 427473 h 18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69815" h="1888950">
                  <a:moveTo>
                    <a:pt x="1242997" y="427473"/>
                  </a:moveTo>
                  <a:lnTo>
                    <a:pt x="1242997" y="427473"/>
                  </a:lnTo>
                  <a:cubicBezTo>
                    <a:pt x="1235182" y="406632"/>
                    <a:pt x="1228761" y="385213"/>
                    <a:pt x="1219551" y="364950"/>
                  </a:cubicBezTo>
                  <a:cubicBezTo>
                    <a:pt x="1215664" y="356399"/>
                    <a:pt x="1208122" y="349904"/>
                    <a:pt x="1203921" y="341503"/>
                  </a:cubicBezTo>
                  <a:cubicBezTo>
                    <a:pt x="1192281" y="318223"/>
                    <a:pt x="1199986" y="309560"/>
                    <a:pt x="1180474" y="286796"/>
                  </a:cubicBezTo>
                  <a:cubicBezTo>
                    <a:pt x="1171997" y="276906"/>
                    <a:pt x="1159633" y="271165"/>
                    <a:pt x="1149213" y="263350"/>
                  </a:cubicBezTo>
                  <a:cubicBezTo>
                    <a:pt x="1112741" y="208642"/>
                    <a:pt x="1133582" y="226877"/>
                    <a:pt x="1094505" y="200827"/>
                  </a:cubicBezTo>
                  <a:cubicBezTo>
                    <a:pt x="1084085" y="185196"/>
                    <a:pt x="1078273" y="165205"/>
                    <a:pt x="1063244" y="153934"/>
                  </a:cubicBezTo>
                  <a:cubicBezTo>
                    <a:pt x="1011209" y="114908"/>
                    <a:pt x="1053205" y="144730"/>
                    <a:pt x="992905" y="107042"/>
                  </a:cubicBezTo>
                  <a:cubicBezTo>
                    <a:pt x="984940" y="102064"/>
                    <a:pt x="978254" y="94709"/>
                    <a:pt x="969459" y="91411"/>
                  </a:cubicBezTo>
                  <a:cubicBezTo>
                    <a:pt x="957021" y="86747"/>
                    <a:pt x="943408" y="86201"/>
                    <a:pt x="930382" y="83596"/>
                  </a:cubicBezTo>
                  <a:cubicBezTo>
                    <a:pt x="888856" y="55911"/>
                    <a:pt x="924460" y="75015"/>
                    <a:pt x="860044" y="60150"/>
                  </a:cubicBezTo>
                  <a:cubicBezTo>
                    <a:pt x="841564" y="55885"/>
                    <a:pt x="823463" y="50097"/>
                    <a:pt x="805336" y="44519"/>
                  </a:cubicBezTo>
                  <a:cubicBezTo>
                    <a:pt x="789588" y="39674"/>
                    <a:pt x="774428" y="32884"/>
                    <a:pt x="758444" y="28888"/>
                  </a:cubicBezTo>
                  <a:cubicBezTo>
                    <a:pt x="732670" y="22444"/>
                    <a:pt x="680290" y="13257"/>
                    <a:pt x="680290" y="13257"/>
                  </a:cubicBezTo>
                  <a:cubicBezTo>
                    <a:pt x="473854" y="18173"/>
                    <a:pt x="442969" y="0"/>
                    <a:pt x="312967" y="28888"/>
                  </a:cubicBezTo>
                  <a:cubicBezTo>
                    <a:pt x="306216" y="30388"/>
                    <a:pt x="266966" y="39682"/>
                    <a:pt x="258259" y="44519"/>
                  </a:cubicBezTo>
                  <a:cubicBezTo>
                    <a:pt x="227729" y="61480"/>
                    <a:pt x="183754" y="93752"/>
                    <a:pt x="164474" y="122673"/>
                  </a:cubicBezTo>
                  <a:cubicBezTo>
                    <a:pt x="159264" y="130488"/>
                    <a:pt x="153342" y="137873"/>
                    <a:pt x="148844" y="146119"/>
                  </a:cubicBezTo>
                  <a:cubicBezTo>
                    <a:pt x="137686" y="166575"/>
                    <a:pt x="117582" y="208642"/>
                    <a:pt x="117582" y="208642"/>
                  </a:cubicBezTo>
                  <a:cubicBezTo>
                    <a:pt x="105770" y="255890"/>
                    <a:pt x="113164" y="229710"/>
                    <a:pt x="94136" y="286796"/>
                  </a:cubicBezTo>
                  <a:cubicBezTo>
                    <a:pt x="91531" y="294611"/>
                    <a:pt x="87675" y="302116"/>
                    <a:pt x="86321" y="310242"/>
                  </a:cubicBezTo>
                  <a:cubicBezTo>
                    <a:pt x="83716" y="325873"/>
                    <a:pt x="81943" y="341665"/>
                    <a:pt x="78505" y="357134"/>
                  </a:cubicBezTo>
                  <a:cubicBezTo>
                    <a:pt x="76718" y="365176"/>
                    <a:pt x="72953" y="372659"/>
                    <a:pt x="70690" y="380580"/>
                  </a:cubicBezTo>
                  <a:cubicBezTo>
                    <a:pt x="67739" y="390908"/>
                    <a:pt x="65204" y="401356"/>
                    <a:pt x="62874" y="411842"/>
                  </a:cubicBezTo>
                  <a:cubicBezTo>
                    <a:pt x="59992" y="424809"/>
                    <a:pt x="57435" y="437850"/>
                    <a:pt x="55059" y="450919"/>
                  </a:cubicBezTo>
                  <a:cubicBezTo>
                    <a:pt x="52224" y="466510"/>
                    <a:pt x="52255" y="482778"/>
                    <a:pt x="47244" y="497811"/>
                  </a:cubicBezTo>
                  <a:cubicBezTo>
                    <a:pt x="44274" y="506722"/>
                    <a:pt x="36823" y="513442"/>
                    <a:pt x="31613" y="521257"/>
                  </a:cubicBezTo>
                  <a:cubicBezTo>
                    <a:pt x="29008" y="570755"/>
                    <a:pt x="27750" y="620342"/>
                    <a:pt x="23797" y="669750"/>
                  </a:cubicBezTo>
                  <a:cubicBezTo>
                    <a:pt x="22533" y="685546"/>
                    <a:pt x="15982" y="700796"/>
                    <a:pt x="15982" y="716642"/>
                  </a:cubicBezTo>
                  <a:cubicBezTo>
                    <a:pt x="15982" y="999821"/>
                    <a:pt x="0" y="926263"/>
                    <a:pt x="31613" y="1052703"/>
                  </a:cubicBezTo>
                  <a:cubicBezTo>
                    <a:pt x="36477" y="1096484"/>
                    <a:pt x="37289" y="1122298"/>
                    <a:pt x="47244" y="1162119"/>
                  </a:cubicBezTo>
                  <a:cubicBezTo>
                    <a:pt x="49242" y="1170111"/>
                    <a:pt x="52454" y="1177750"/>
                    <a:pt x="55059" y="1185565"/>
                  </a:cubicBezTo>
                  <a:cubicBezTo>
                    <a:pt x="57664" y="1206406"/>
                    <a:pt x="59680" y="1227329"/>
                    <a:pt x="62874" y="1248088"/>
                  </a:cubicBezTo>
                  <a:cubicBezTo>
                    <a:pt x="64894" y="1261217"/>
                    <a:pt x="68934" y="1273998"/>
                    <a:pt x="70690" y="1287165"/>
                  </a:cubicBezTo>
                  <a:cubicBezTo>
                    <a:pt x="74150" y="1313117"/>
                    <a:pt x="74802" y="1339401"/>
                    <a:pt x="78505" y="1365319"/>
                  </a:cubicBezTo>
                  <a:cubicBezTo>
                    <a:pt x="80957" y="1382484"/>
                    <a:pt x="88571" y="1403331"/>
                    <a:pt x="94136" y="1420027"/>
                  </a:cubicBezTo>
                  <a:cubicBezTo>
                    <a:pt x="99642" y="1458568"/>
                    <a:pt x="99715" y="1472490"/>
                    <a:pt x="109767" y="1505996"/>
                  </a:cubicBezTo>
                  <a:cubicBezTo>
                    <a:pt x="114501" y="1521777"/>
                    <a:pt x="121401" y="1536904"/>
                    <a:pt x="125397" y="1552888"/>
                  </a:cubicBezTo>
                  <a:cubicBezTo>
                    <a:pt x="149828" y="1650605"/>
                    <a:pt x="118606" y="1529122"/>
                    <a:pt x="141028" y="1607596"/>
                  </a:cubicBezTo>
                  <a:cubicBezTo>
                    <a:pt x="143979" y="1617924"/>
                    <a:pt x="144613" y="1628984"/>
                    <a:pt x="148844" y="1638857"/>
                  </a:cubicBezTo>
                  <a:cubicBezTo>
                    <a:pt x="152544" y="1647490"/>
                    <a:pt x="160274" y="1653902"/>
                    <a:pt x="164474" y="1662303"/>
                  </a:cubicBezTo>
                  <a:cubicBezTo>
                    <a:pt x="168158" y="1669672"/>
                    <a:pt x="167867" y="1678800"/>
                    <a:pt x="172290" y="1685750"/>
                  </a:cubicBezTo>
                  <a:cubicBezTo>
                    <a:pt x="186276" y="1707728"/>
                    <a:pt x="219182" y="1748273"/>
                    <a:pt x="219182" y="1748273"/>
                  </a:cubicBezTo>
                  <a:cubicBezTo>
                    <a:pt x="221787" y="1756088"/>
                    <a:pt x="222209" y="1765015"/>
                    <a:pt x="226997" y="1771719"/>
                  </a:cubicBezTo>
                  <a:cubicBezTo>
                    <a:pt x="240335" y="1790392"/>
                    <a:pt x="285780" y="1827785"/>
                    <a:pt x="305151" y="1834242"/>
                  </a:cubicBezTo>
                  <a:cubicBezTo>
                    <a:pt x="312966" y="1836847"/>
                    <a:pt x="321025" y="1838812"/>
                    <a:pt x="328597" y="1842057"/>
                  </a:cubicBezTo>
                  <a:cubicBezTo>
                    <a:pt x="339306" y="1846646"/>
                    <a:pt x="348950" y="1853597"/>
                    <a:pt x="359859" y="1857688"/>
                  </a:cubicBezTo>
                  <a:cubicBezTo>
                    <a:pt x="369916" y="1861459"/>
                    <a:pt x="380793" y="1862552"/>
                    <a:pt x="391121" y="1865503"/>
                  </a:cubicBezTo>
                  <a:cubicBezTo>
                    <a:pt x="399042" y="1867766"/>
                    <a:pt x="406575" y="1871321"/>
                    <a:pt x="414567" y="1873319"/>
                  </a:cubicBezTo>
                  <a:cubicBezTo>
                    <a:pt x="436400" y="1878777"/>
                    <a:pt x="479648" y="1885468"/>
                    <a:pt x="500536" y="1888950"/>
                  </a:cubicBezTo>
                  <a:cubicBezTo>
                    <a:pt x="560454" y="1886345"/>
                    <a:pt x="620711" y="1888009"/>
                    <a:pt x="680290" y="1881134"/>
                  </a:cubicBezTo>
                  <a:cubicBezTo>
                    <a:pt x="689621" y="1880057"/>
                    <a:pt x="696093" y="1870963"/>
                    <a:pt x="703736" y="1865503"/>
                  </a:cubicBezTo>
                  <a:cubicBezTo>
                    <a:pt x="714335" y="1857932"/>
                    <a:pt x="723611" y="1848383"/>
                    <a:pt x="734997" y="1842057"/>
                  </a:cubicBezTo>
                  <a:cubicBezTo>
                    <a:pt x="747261" y="1835244"/>
                    <a:pt x="761048" y="1831637"/>
                    <a:pt x="774074" y="1826427"/>
                  </a:cubicBezTo>
                  <a:cubicBezTo>
                    <a:pt x="818618" y="1781883"/>
                    <a:pt x="793077" y="1803337"/>
                    <a:pt x="852228" y="1763903"/>
                  </a:cubicBezTo>
                  <a:cubicBezTo>
                    <a:pt x="860043" y="1758693"/>
                    <a:pt x="867273" y="1752474"/>
                    <a:pt x="875674" y="1748273"/>
                  </a:cubicBezTo>
                  <a:cubicBezTo>
                    <a:pt x="886095" y="1743063"/>
                    <a:pt x="897455" y="1739414"/>
                    <a:pt x="906936" y="1732642"/>
                  </a:cubicBezTo>
                  <a:cubicBezTo>
                    <a:pt x="915930" y="1726218"/>
                    <a:pt x="921388" y="1715620"/>
                    <a:pt x="930382" y="1709196"/>
                  </a:cubicBezTo>
                  <a:cubicBezTo>
                    <a:pt x="939863" y="1702424"/>
                    <a:pt x="952163" y="1700337"/>
                    <a:pt x="961644" y="1693565"/>
                  </a:cubicBezTo>
                  <a:cubicBezTo>
                    <a:pt x="970638" y="1687141"/>
                    <a:pt x="976698" y="1677312"/>
                    <a:pt x="985090" y="1670119"/>
                  </a:cubicBezTo>
                  <a:cubicBezTo>
                    <a:pt x="994980" y="1661642"/>
                    <a:pt x="1005680" y="1654143"/>
                    <a:pt x="1016351" y="1646673"/>
                  </a:cubicBezTo>
                  <a:cubicBezTo>
                    <a:pt x="1031741" y="1635900"/>
                    <a:pt x="1049960" y="1628695"/>
                    <a:pt x="1063244" y="1615411"/>
                  </a:cubicBezTo>
                  <a:cubicBezTo>
                    <a:pt x="1078875" y="1599780"/>
                    <a:pt x="1097874" y="1586911"/>
                    <a:pt x="1110136" y="1568519"/>
                  </a:cubicBezTo>
                  <a:cubicBezTo>
                    <a:pt x="1115346" y="1560704"/>
                    <a:pt x="1119483" y="1552055"/>
                    <a:pt x="1125767" y="1545073"/>
                  </a:cubicBezTo>
                  <a:cubicBezTo>
                    <a:pt x="1143019" y="1525904"/>
                    <a:pt x="1180474" y="1490365"/>
                    <a:pt x="1180474" y="1490365"/>
                  </a:cubicBezTo>
                  <a:cubicBezTo>
                    <a:pt x="1200514" y="1430249"/>
                    <a:pt x="1170754" y="1507874"/>
                    <a:pt x="1211736" y="1443473"/>
                  </a:cubicBezTo>
                  <a:cubicBezTo>
                    <a:pt x="1230157" y="1414525"/>
                    <a:pt x="1249918" y="1368893"/>
                    <a:pt x="1258628" y="1334057"/>
                  </a:cubicBezTo>
                  <a:lnTo>
                    <a:pt x="1266444" y="1302796"/>
                  </a:lnTo>
                  <a:cubicBezTo>
                    <a:pt x="1263996" y="1231806"/>
                    <a:pt x="1269815" y="1114765"/>
                    <a:pt x="1250813" y="1029257"/>
                  </a:cubicBezTo>
                  <a:cubicBezTo>
                    <a:pt x="1249026" y="1021215"/>
                    <a:pt x="1245602" y="1013626"/>
                    <a:pt x="1242997" y="1005811"/>
                  </a:cubicBezTo>
                  <a:cubicBezTo>
                    <a:pt x="1238211" y="977095"/>
                    <a:pt x="1233920" y="948237"/>
                    <a:pt x="1227367" y="919842"/>
                  </a:cubicBezTo>
                  <a:cubicBezTo>
                    <a:pt x="1222537" y="898910"/>
                    <a:pt x="1211736" y="857319"/>
                    <a:pt x="1211736" y="857319"/>
                  </a:cubicBezTo>
                  <a:cubicBezTo>
                    <a:pt x="1196975" y="709703"/>
                    <a:pt x="1199701" y="771575"/>
                    <a:pt x="1211736" y="536888"/>
                  </a:cubicBezTo>
                  <a:cubicBezTo>
                    <a:pt x="1212812" y="515912"/>
                    <a:pt x="1215794" y="495029"/>
                    <a:pt x="1219551" y="474365"/>
                  </a:cubicBezTo>
                  <a:cubicBezTo>
                    <a:pt x="1221025" y="466260"/>
                    <a:pt x="1226202" y="459074"/>
                    <a:pt x="1227367" y="450919"/>
                  </a:cubicBezTo>
                  <a:cubicBezTo>
                    <a:pt x="1228841" y="440603"/>
                    <a:pt x="1240392" y="431381"/>
                    <a:pt x="1242997" y="427473"/>
                  </a:cubicBezTo>
                  <a:close/>
                </a:path>
              </a:pathLst>
            </a:custGeom>
            <a:solidFill>
              <a:schemeClr val="accent4">
                <a:alpha val="18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C44662-C73F-A743-A3F8-F734CC018415}"/>
                </a:ext>
              </a:extLst>
            </p:cNvPr>
            <p:cNvCxnSpPr/>
            <p:nvPr/>
          </p:nvCxnSpPr>
          <p:spPr>
            <a:xfrm flipV="1">
              <a:off x="285720" y="1643050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A04DA3-F743-9047-ABF7-AE649BE77680}"/>
                </a:ext>
              </a:extLst>
            </p:cNvPr>
            <p:cNvCxnSpPr/>
            <p:nvPr/>
          </p:nvCxnSpPr>
          <p:spPr>
            <a:xfrm flipV="1">
              <a:off x="632170" y="1991094"/>
              <a:ext cx="2011003" cy="1264291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3D57DE-DAD3-DB47-865E-58530365E379}"/>
                </a:ext>
              </a:extLst>
            </p:cNvPr>
            <p:cNvCxnSpPr/>
            <p:nvPr/>
          </p:nvCxnSpPr>
          <p:spPr>
            <a:xfrm rot="19800000" flipV="1">
              <a:off x="970102" y="2196494"/>
              <a:ext cx="871769" cy="175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32598D-1A5A-654C-AF60-7DAA6D28347E}"/>
                </a:ext>
              </a:extLst>
            </p:cNvPr>
            <p:cNvCxnSpPr/>
            <p:nvPr/>
          </p:nvCxnSpPr>
          <p:spPr>
            <a:xfrm rot="19800000" flipV="1">
              <a:off x="950662" y="2778623"/>
              <a:ext cx="871769" cy="1752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572708-797A-0B47-A85C-A18796CA0473}"/>
                </a:ext>
              </a:extLst>
            </p:cNvPr>
            <p:cNvCxnSpPr/>
            <p:nvPr/>
          </p:nvCxnSpPr>
          <p:spPr>
            <a:xfrm>
              <a:off x="2071053" y="1717795"/>
              <a:ext cx="307873" cy="5120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236733-31AB-3446-A94F-409AF560A631}"/>
                </a:ext>
              </a:extLst>
            </p:cNvPr>
            <p:cNvCxnSpPr/>
            <p:nvPr/>
          </p:nvCxnSpPr>
          <p:spPr>
            <a:xfrm flipV="1">
              <a:off x="2071053" y="1690008"/>
              <a:ext cx="61575" cy="1280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6858F-A98B-894C-80DB-FCE6077D9A64}"/>
                </a:ext>
              </a:extLst>
            </p:cNvPr>
            <p:cNvCxnSpPr/>
            <p:nvPr/>
          </p:nvCxnSpPr>
          <p:spPr>
            <a:xfrm flipV="1">
              <a:off x="2309147" y="2114470"/>
              <a:ext cx="61575" cy="1280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EA5E4D-6EF9-6746-BFEC-1C2C5E26E12D}"/>
                </a:ext>
              </a:extLst>
            </p:cNvPr>
            <p:cNvSpPr txBox="1"/>
            <p:nvPr/>
          </p:nvSpPr>
          <p:spPr>
            <a:xfrm>
              <a:off x="2194202" y="1717795"/>
              <a:ext cx="262085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1B79DD-3765-E446-B0E6-3A5AD41B0C01}"/>
                </a:ext>
              </a:extLst>
            </p:cNvPr>
            <p:cNvSpPr/>
            <p:nvPr/>
          </p:nvSpPr>
          <p:spPr>
            <a:xfrm>
              <a:off x="1873987" y="3294062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1D43C1-6CED-8243-BDEE-5C5BFF17C939}"/>
                </a:ext>
              </a:extLst>
            </p:cNvPr>
            <p:cNvSpPr txBox="1"/>
            <p:nvPr/>
          </p:nvSpPr>
          <p:spPr>
            <a:xfrm>
              <a:off x="1690726" y="2976559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O</a:t>
              </a:r>
              <a:endParaRPr lang="de-DE" baseline="-250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93548A-09A5-E645-9D5E-C8268C7A05F6}"/>
                </a:ext>
              </a:extLst>
            </p:cNvPr>
            <p:cNvSpPr/>
            <p:nvPr/>
          </p:nvSpPr>
          <p:spPr>
            <a:xfrm>
              <a:off x="2423772" y="2786058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E8A7B4-730C-E643-81A8-D0CF4565D72A}"/>
                </a:ext>
              </a:extLst>
            </p:cNvPr>
            <p:cNvSpPr txBox="1"/>
            <p:nvPr/>
          </p:nvSpPr>
          <p:spPr>
            <a:xfrm>
              <a:off x="2240510" y="2468556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P</a:t>
              </a:r>
              <a:endParaRPr lang="de-DE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24E7B54-420B-014F-A425-19382899E521}"/>
                </a:ext>
              </a:extLst>
            </p:cNvPr>
            <p:cNvSpPr/>
            <p:nvPr/>
          </p:nvSpPr>
          <p:spPr>
            <a:xfrm>
              <a:off x="977380" y="2421516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05E011-6E66-E14F-869A-51F3E02E0C89}"/>
                </a:ext>
              </a:extLst>
            </p:cNvPr>
            <p:cNvSpPr txBox="1"/>
            <p:nvPr/>
          </p:nvSpPr>
          <p:spPr>
            <a:xfrm>
              <a:off x="794119" y="210401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</a:t>
              </a:r>
              <a:endParaRPr lang="de-DE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A8A1DE-BE51-F74A-AB47-8BE19770FB6C}"/>
                </a:ext>
              </a:extLst>
            </p:cNvPr>
            <p:cNvSpPr txBox="1"/>
            <p:nvPr/>
          </p:nvSpPr>
          <p:spPr>
            <a:xfrm>
              <a:off x="1785918" y="2500306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B</a:t>
              </a:r>
              <a:endParaRPr lang="de-DE" baseline="-250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3F9ED9-6E55-474C-9DCC-514CE760E996}"/>
                </a:ext>
              </a:extLst>
            </p:cNvPr>
            <p:cNvSpPr/>
            <p:nvPr/>
          </p:nvSpPr>
          <p:spPr>
            <a:xfrm>
              <a:off x="1737335" y="2521092"/>
              <a:ext cx="61087" cy="635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aphicFrame>
          <p:nvGraphicFramePr>
            <p:cNvPr id="41" name="Object 16">
              <a:extLst>
                <a:ext uri="{FF2B5EF4-FFF2-40B4-BE49-F238E27FC236}">
                  <a16:creationId xmlns:a16="http://schemas.microsoft.com/office/drawing/2014/main" id="{BE452650-CA84-CF43-B328-9F12BC0F76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7804303"/>
                </p:ext>
              </p:extLst>
            </p:nvPr>
          </p:nvGraphicFramePr>
          <p:xfrm>
            <a:off x="1187624" y="1844824"/>
            <a:ext cx="3175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1" name="Equation" r:id="rId5" imgW="177569" imgH="266353" progId="Equation.3">
                    <p:embed/>
                  </p:oleObj>
                </mc:Choice>
                <mc:Fallback>
                  <p:oleObj name="Equation" r:id="rId5" imgW="177569" imgH="266353" progId="Equation.3">
                    <p:embed/>
                    <p:pic>
                      <p:nvPicPr>
                        <p:cNvPr id="4712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7624" y="1844824"/>
                          <a:ext cx="3175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17">
              <a:extLst>
                <a:ext uri="{FF2B5EF4-FFF2-40B4-BE49-F238E27FC236}">
                  <a16:creationId xmlns:a16="http://schemas.microsoft.com/office/drawing/2014/main" id="{0FA6A825-0134-6342-8305-CCDF7C7102C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1760691"/>
                </p:ext>
              </p:extLst>
            </p:nvPr>
          </p:nvGraphicFramePr>
          <p:xfrm>
            <a:off x="1281113" y="2708275"/>
            <a:ext cx="4826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2" name="Equation" r:id="rId7" imgW="507960" imgH="431640" progId="Equation.DSMT4">
                    <p:embed/>
                  </p:oleObj>
                </mc:Choice>
                <mc:Fallback>
                  <p:oleObj name="Equation" r:id="rId7" imgW="507960" imgH="431640" progId="Equation.DSMT4">
                    <p:embed/>
                    <p:pic>
                      <p:nvPicPr>
                        <p:cNvPr id="47121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1113" y="2708275"/>
                          <a:ext cx="482600" cy="40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790214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2634</TotalTime>
  <Words>2803</Words>
  <Application>Microsoft Office PowerPoint</Application>
  <PresentationFormat>On-screen Show (16:9)</PresentationFormat>
  <Paragraphs>595</Paragraphs>
  <Slides>45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Cambria Math</vt:lpstr>
      <vt:lpstr>Franklin Gothic Demi Cond</vt:lpstr>
      <vt:lpstr>Symbol</vt:lpstr>
      <vt:lpstr>Times New Roman</vt:lpstr>
      <vt:lpstr>Wingdings</vt:lpstr>
      <vt:lpstr>Thème Office</vt:lpstr>
      <vt:lpstr>Equation</vt:lpstr>
      <vt:lpstr>Réduction et équilibre</vt:lpstr>
      <vt:lpstr>Objectif du cours</vt:lpstr>
      <vt:lpstr>Contenu du cours</vt:lpstr>
      <vt:lpstr>L’idée de la réduction</vt:lpstr>
      <vt:lpstr>La réduction d’un système de forces et moments en un point</vt:lpstr>
      <vt:lpstr>Réduction</vt:lpstr>
      <vt:lpstr>Cas 1: Réduire la force F du point A au point B </vt:lpstr>
      <vt:lpstr>Cas 2: Réduire la force F du point A au point B quand B est sur la ligne d’action de F  </vt:lpstr>
      <vt:lpstr>Cas 3: Réduire le moment M du point O au point P </vt:lpstr>
      <vt:lpstr>PowerPoint Presentation</vt:lpstr>
      <vt:lpstr>Equilibre </vt:lpstr>
      <vt:lpstr>Principe de l’action et de la réaction</vt:lpstr>
      <vt:lpstr>Le principe du corps isolé</vt:lpstr>
      <vt:lpstr>Définition de l’équilibre</vt:lpstr>
      <vt:lpstr>Formes principales des équations d’équilibre </vt:lpstr>
      <vt:lpstr>Exemple: Poutre simple avec porte-à-faux</vt:lpstr>
      <vt:lpstr>Exemple (suite)</vt:lpstr>
      <vt:lpstr>Exemple (suite)</vt:lpstr>
      <vt:lpstr>Exemple (suite)</vt:lpstr>
      <vt:lpstr>Remarque sur le signe dans les calculs d’équilibre </vt:lpstr>
      <vt:lpstr>PowerPoint Presentation</vt:lpstr>
      <vt:lpstr>PowerPoint Presentation</vt:lpstr>
      <vt:lpstr>PowerPoint Presentation</vt:lpstr>
      <vt:lpstr>PowerPoint Presentation</vt:lpstr>
      <vt:lpstr>Démarche pour formuler les équations d’équilibre d’un solide </vt:lpstr>
      <vt:lpstr>Formes principales et formes équivalentes des équations d’équilibres </vt:lpstr>
      <vt:lpstr>3 formes équivalentes des équations d‘équilibre dans le plan </vt:lpstr>
      <vt:lpstr>Chapitres à étudier dans le TGC 1</vt:lpstr>
      <vt:lpstr>Références</vt:lpstr>
      <vt:lpstr>Exercice</vt:lpstr>
      <vt:lpstr>PowerPoint Presentation</vt:lpstr>
      <vt:lpstr>PowerPoint Presentation</vt:lpstr>
      <vt:lpstr>Comparaison: Réduction et équilibre</vt:lpstr>
      <vt:lpstr>Comparaison: Réduction et équilibre</vt:lpstr>
      <vt:lpstr>Action et réaction: Forces de réaction sur la poutre et sur la fondation </vt:lpstr>
      <vt:lpstr>Formuler les équations d’équilibre d’un solide </vt:lpstr>
      <vt:lpstr>Principe de l’action et de la réaction </vt:lpstr>
      <vt:lpstr>Le principe du corps isolé</vt:lpstr>
      <vt:lpstr>Démarche pour formuler les équations d’équilibre d’un solide </vt:lpstr>
      <vt:lpstr>PowerPoint Presentation</vt:lpstr>
      <vt:lpstr>Définition de l’équivalence statique</vt:lpstr>
      <vt:lpstr>Exemple: Réduire touts les forces et moments agissants sur la fondation au point O </vt:lpstr>
      <vt:lpstr>Exemple (suite)</vt:lpstr>
      <vt:lpstr>Cas général 2D: La réduction en plan </vt:lpstr>
      <vt:lpstr>Cas général 3D: La réduction dans l’espace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100</cp:revision>
  <cp:lastPrinted>2022-03-01T06:43:35Z</cp:lastPrinted>
  <dcterms:created xsi:type="dcterms:W3CDTF">2019-04-02T06:24:35Z</dcterms:created>
  <dcterms:modified xsi:type="dcterms:W3CDTF">2023-02-26T10:56:28Z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